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320" r:id="rId3"/>
    <p:sldId id="322" r:id="rId4"/>
    <p:sldId id="323" r:id="rId5"/>
    <p:sldId id="324" r:id="rId6"/>
    <p:sldId id="325" r:id="rId7"/>
    <p:sldId id="321" r:id="rId8"/>
    <p:sldId id="326" r:id="rId9"/>
    <p:sldId id="355" r:id="rId10"/>
    <p:sldId id="329" r:id="rId11"/>
    <p:sldId id="330" r:id="rId12"/>
    <p:sldId id="331" r:id="rId13"/>
    <p:sldId id="333" r:id="rId14"/>
    <p:sldId id="353" r:id="rId15"/>
    <p:sldId id="334" r:id="rId16"/>
    <p:sldId id="335" r:id="rId17"/>
    <p:sldId id="354" r:id="rId18"/>
    <p:sldId id="356" r:id="rId19"/>
    <p:sldId id="337" r:id="rId20"/>
    <p:sldId id="338" r:id="rId21"/>
    <p:sldId id="339" r:id="rId22"/>
    <p:sldId id="342" r:id="rId23"/>
    <p:sldId id="341" r:id="rId24"/>
    <p:sldId id="351" r:id="rId25"/>
    <p:sldId id="352" r:id="rId26"/>
    <p:sldId id="340" r:id="rId27"/>
    <p:sldId id="350" r:id="rId28"/>
    <p:sldId id="346" r:id="rId29"/>
    <p:sldId id="347" r:id="rId30"/>
    <p:sldId id="348" r:id="rId31"/>
    <p:sldId id="357" r:id="rId32"/>
    <p:sldId id="358"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48FF"/>
    <a:srgbClr val="FF9900"/>
    <a:srgbClr val="01FFFF"/>
    <a:srgbClr val="71FC3F"/>
    <a:srgbClr val="F57377"/>
    <a:srgbClr val="E56B6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C07855-F1DF-294B-9F34-A7C47098A066}" v="7" dt="2025-04-09T14:37:14.253"/>
    <p1510:client id="{CAB55306-4640-514A-838A-1A94E0EAEE68}" v="3" dt="2025-04-10T11:06:39.003"/>
  </p1510:revLst>
</p1510:revInfo>
</file>

<file path=ppt/tableStyles.xml><?xml version="1.0" encoding="utf-8"?>
<a:tblStyleLst xmlns:a="http://schemas.openxmlformats.org/drawingml/2006/main" def="{E38FA228-9ACB-46A2-AA1F-308A42AB69F9}">
  <a:tblStyle styleId="{E38FA228-9ACB-46A2-AA1F-308A42AB69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3"/>
    <p:restoredTop sz="78630"/>
  </p:normalViewPr>
  <p:slideViewPr>
    <p:cSldViewPr snapToGrid="0">
      <p:cViewPr varScale="1">
        <p:scale>
          <a:sx n="98" d="100"/>
          <a:sy n="98" d="100"/>
        </p:scale>
        <p:origin x="20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el, Francis" userId="00485b84-2a7b-4894-ab7f-f4639e018542" providerId="ADAL" clId="{CAB55306-4640-514A-838A-1A94E0EAEE68}"/>
    <pc:docChg chg="custSel addSld modSld">
      <pc:chgData name="Prael, Francis" userId="00485b84-2a7b-4894-ab7f-f4639e018542" providerId="ADAL" clId="{CAB55306-4640-514A-838A-1A94E0EAEE68}" dt="2025-04-10T11:07:00.590" v="70" actId="20577"/>
      <pc:docMkLst>
        <pc:docMk/>
      </pc:docMkLst>
      <pc:sldChg chg="addSp delSp modSp new mod modClrScheme chgLayout">
        <pc:chgData name="Prael, Francis" userId="00485b84-2a7b-4894-ab7f-f4639e018542" providerId="ADAL" clId="{CAB55306-4640-514A-838A-1A94E0EAEE68}" dt="2025-04-10T11:06:34.479" v="46" actId="207"/>
        <pc:sldMkLst>
          <pc:docMk/>
          <pc:sldMk cId="2565549613" sldId="357"/>
        </pc:sldMkLst>
        <pc:spChg chg="del mod ord">
          <ac:chgData name="Prael, Francis" userId="00485b84-2a7b-4894-ab7f-f4639e018542" providerId="ADAL" clId="{CAB55306-4640-514A-838A-1A94E0EAEE68}" dt="2025-04-10T11:05:24.696" v="2" actId="700"/>
          <ac:spMkLst>
            <pc:docMk/>
            <pc:sldMk cId="2565549613" sldId="357"/>
            <ac:spMk id="2" creationId="{6BE7EA1B-0E7E-A251-9A76-72EB18B23E82}"/>
          </ac:spMkLst>
        </pc:spChg>
        <pc:spChg chg="del mod ord">
          <ac:chgData name="Prael, Francis" userId="00485b84-2a7b-4894-ab7f-f4639e018542" providerId="ADAL" clId="{CAB55306-4640-514A-838A-1A94E0EAEE68}" dt="2025-04-10T11:05:24.696" v="2" actId="700"/>
          <ac:spMkLst>
            <pc:docMk/>
            <pc:sldMk cId="2565549613" sldId="357"/>
            <ac:spMk id="3" creationId="{0E8B609D-D871-084B-F82B-4AEE40CC4912}"/>
          </ac:spMkLst>
        </pc:spChg>
        <pc:spChg chg="mod ord">
          <ac:chgData name="Prael, Francis" userId="00485b84-2a7b-4894-ab7f-f4639e018542" providerId="ADAL" clId="{CAB55306-4640-514A-838A-1A94E0EAEE68}" dt="2025-04-10T11:05:24.696" v="2" actId="700"/>
          <ac:spMkLst>
            <pc:docMk/>
            <pc:sldMk cId="2565549613" sldId="357"/>
            <ac:spMk id="4" creationId="{3245E496-4473-FC16-94D7-C90ED0766433}"/>
          </ac:spMkLst>
        </pc:spChg>
        <pc:spChg chg="add mod ord">
          <ac:chgData name="Prael, Francis" userId="00485b84-2a7b-4894-ab7f-f4639e018542" providerId="ADAL" clId="{CAB55306-4640-514A-838A-1A94E0EAEE68}" dt="2025-04-10T11:06:34.479" v="46" actId="207"/>
          <ac:spMkLst>
            <pc:docMk/>
            <pc:sldMk cId="2565549613" sldId="357"/>
            <ac:spMk id="5" creationId="{A226F490-AE3B-D9A5-67F1-1DA9FDCF39C2}"/>
          </ac:spMkLst>
        </pc:spChg>
        <pc:spChg chg="add mod ord">
          <ac:chgData name="Prael, Francis" userId="00485b84-2a7b-4894-ab7f-f4639e018542" providerId="ADAL" clId="{CAB55306-4640-514A-838A-1A94E0EAEE68}" dt="2025-04-10T11:05:24.696" v="2" actId="700"/>
          <ac:spMkLst>
            <pc:docMk/>
            <pc:sldMk cId="2565549613" sldId="357"/>
            <ac:spMk id="6" creationId="{4C95AF3A-94F3-A331-3967-9AB5F4109BC4}"/>
          </ac:spMkLst>
        </pc:spChg>
        <pc:picChg chg="add mod">
          <ac:chgData name="Prael, Francis" userId="00485b84-2a7b-4894-ab7f-f4639e018542" providerId="ADAL" clId="{CAB55306-4640-514A-838A-1A94E0EAEE68}" dt="2025-04-10T11:06:27.372" v="45" actId="1076"/>
          <ac:picMkLst>
            <pc:docMk/>
            <pc:sldMk cId="2565549613" sldId="357"/>
            <ac:picMk id="7" creationId="{9EC80476-480A-ABDF-EEA1-718B0AF52782}"/>
          </ac:picMkLst>
        </pc:picChg>
      </pc:sldChg>
      <pc:sldChg chg="modSp add mod">
        <pc:chgData name="Prael, Francis" userId="00485b84-2a7b-4894-ab7f-f4639e018542" providerId="ADAL" clId="{CAB55306-4640-514A-838A-1A94E0EAEE68}" dt="2025-04-10T11:07:00.590" v="70" actId="20577"/>
        <pc:sldMkLst>
          <pc:docMk/>
          <pc:sldMk cId="1497738165" sldId="358"/>
        </pc:sldMkLst>
        <pc:spChg chg="mod">
          <ac:chgData name="Prael, Francis" userId="00485b84-2a7b-4894-ab7f-f4639e018542" providerId="ADAL" clId="{CAB55306-4640-514A-838A-1A94E0EAEE68}" dt="2025-04-10T11:07:00.590" v="70" actId="20577"/>
          <ac:spMkLst>
            <pc:docMk/>
            <pc:sldMk cId="1497738165" sldId="358"/>
            <ac:spMk id="5" creationId="{9A0938D1-18B8-1207-74B8-EF58EFCABDC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Good afternoon, everyone. My name is Zhengkai.</a:t>
            </a:r>
          </a:p>
          <a:p>
            <a:pPr marL="171450" lvl="0" indent="-171450" algn="l" rtl="0">
              <a:spcBef>
                <a:spcPts val="0"/>
              </a:spcBef>
              <a:spcAft>
                <a:spcPts val="0"/>
              </a:spcAft>
              <a:buFontTx/>
              <a:buChar char="-"/>
            </a:pPr>
            <a:r>
              <a:rPr lang="en-US" dirty="0"/>
              <a:t>Today I’m going to present ASKCOS, which is an open-source web application for data-driven synthesis planning, that our group has been developing since 2017.</a:t>
            </a:r>
          </a:p>
          <a:p>
            <a:pPr marL="171450" lvl="0" indent="-171450" algn="l" rtl="0">
              <a:spcBef>
                <a:spcPts val="0"/>
              </a:spcBef>
              <a:spcAft>
                <a:spcPts val="0"/>
              </a:spcAft>
              <a:buFontTx/>
              <a:buChar char="-"/>
            </a:pPr>
            <a:r>
              <a:rPr lang="en-US" altLang="zh-CN" dirty="0"/>
              <a:t>I’ve</a:t>
            </a:r>
            <a:r>
              <a:rPr lang="zh-CN" altLang="en-US" dirty="0"/>
              <a:t> </a:t>
            </a:r>
            <a:r>
              <a:rPr lang="en-US" altLang="zh-CN" dirty="0"/>
              <a:t>put</a:t>
            </a:r>
            <a:r>
              <a:rPr lang="zh-CN" altLang="en-US" dirty="0"/>
              <a:t> </a:t>
            </a:r>
            <a:r>
              <a:rPr lang="en-US" altLang="zh-CN" dirty="0"/>
              <a:t>up</a:t>
            </a:r>
            <a:r>
              <a:rPr lang="zh-CN" altLang="en-US" dirty="0"/>
              <a:t> </a:t>
            </a:r>
            <a:r>
              <a:rPr lang="en-US" altLang="zh-CN" dirty="0"/>
              <a:t>the</a:t>
            </a:r>
            <a:r>
              <a:rPr lang="zh-CN" altLang="en-US" dirty="0"/>
              <a:t> </a:t>
            </a:r>
            <a:r>
              <a:rPr lang="en-US" altLang="zh-CN" dirty="0"/>
              <a:t>QR</a:t>
            </a:r>
            <a:r>
              <a:rPr lang="zh-CN" altLang="en-US" dirty="0"/>
              <a:t> </a:t>
            </a:r>
            <a:r>
              <a:rPr lang="en-US" altLang="zh-CN" dirty="0"/>
              <a:t>codes</a:t>
            </a:r>
            <a:r>
              <a:rPr lang="zh-CN" altLang="en-US" dirty="0"/>
              <a:t> </a:t>
            </a:r>
            <a:r>
              <a:rPr lang="en-US" altLang="zh-CN" dirty="0"/>
              <a:t>for</a:t>
            </a:r>
            <a:r>
              <a:rPr lang="zh-CN" altLang="en-US" dirty="0"/>
              <a:t> </a:t>
            </a:r>
            <a:r>
              <a:rPr lang="en-US" altLang="zh-CN" dirty="0"/>
              <a:t>the</a:t>
            </a:r>
            <a:r>
              <a:rPr lang="zh-CN" altLang="en-US" dirty="0"/>
              <a:t> </a:t>
            </a:r>
            <a:r>
              <a:rPr lang="en-US" altLang="zh-CN" dirty="0"/>
              <a:t>slides</a:t>
            </a:r>
            <a:r>
              <a:rPr lang="zh-CN" altLang="en-US" dirty="0"/>
              <a:t> </a:t>
            </a:r>
            <a:r>
              <a:rPr lang="en-US" altLang="zh-CN" dirty="0"/>
              <a:t>on</a:t>
            </a:r>
            <a:r>
              <a:rPr lang="zh-CN" altLang="en-US" dirty="0"/>
              <a:t> </a:t>
            </a:r>
            <a:r>
              <a:rPr lang="en-US" altLang="zh-CN" dirty="0"/>
              <a:t>the</a:t>
            </a:r>
            <a:r>
              <a:rPr lang="zh-CN" altLang="en-US" dirty="0"/>
              <a:t> </a:t>
            </a:r>
            <a:r>
              <a:rPr lang="en-US" altLang="zh-CN" dirty="0"/>
              <a:t>left</a:t>
            </a:r>
            <a:r>
              <a:rPr lang="zh-CN" altLang="en-US" dirty="0"/>
              <a:t> </a:t>
            </a:r>
            <a:r>
              <a:rPr lang="en-US" altLang="zh-CN" dirty="0"/>
              <a:t>and</a:t>
            </a:r>
            <a:r>
              <a:rPr lang="zh-CN" altLang="en-US" dirty="0"/>
              <a:t> </a:t>
            </a:r>
            <a:r>
              <a:rPr lang="en-US" altLang="zh-CN" dirty="0"/>
              <a:t>for</a:t>
            </a:r>
            <a:r>
              <a:rPr lang="zh-CN" altLang="en-US" dirty="0"/>
              <a:t> </a:t>
            </a:r>
            <a:r>
              <a:rPr lang="en-US" altLang="zh-CN" dirty="0"/>
              <a:t>the</a:t>
            </a:r>
            <a:r>
              <a:rPr lang="zh-CN" altLang="en-US" dirty="0"/>
              <a:t> </a:t>
            </a:r>
            <a:r>
              <a:rPr lang="en-US" altLang="zh-CN" dirty="0"/>
              <a:t>associated</a:t>
            </a:r>
            <a:r>
              <a:rPr lang="zh-CN" altLang="en-US" dirty="0"/>
              <a:t> </a:t>
            </a:r>
            <a:r>
              <a:rPr lang="en-US" altLang="zh-CN" dirty="0"/>
              <a:t>manuscript</a:t>
            </a:r>
            <a:r>
              <a:rPr lang="zh-CN" altLang="en-US" dirty="0"/>
              <a:t> </a:t>
            </a:r>
            <a:r>
              <a:rPr lang="en-US" altLang="zh-CN" dirty="0"/>
              <a:t>on</a:t>
            </a:r>
            <a:r>
              <a:rPr lang="zh-CN" altLang="en-US" dirty="0"/>
              <a:t> </a:t>
            </a:r>
            <a:r>
              <a:rPr lang="en-US" altLang="zh-CN" dirty="0"/>
              <a:t>the</a:t>
            </a:r>
            <a:r>
              <a:rPr lang="zh-CN" altLang="en-US" dirty="0"/>
              <a:t> </a:t>
            </a:r>
            <a:r>
              <a:rPr lang="en-US" altLang="zh-CN" dirty="0"/>
              <a:t>right;</a:t>
            </a:r>
            <a:r>
              <a:rPr lang="zh-CN" altLang="en-US" dirty="0"/>
              <a:t> </a:t>
            </a:r>
            <a:r>
              <a:rPr lang="en-US" altLang="zh-CN" dirty="0"/>
              <a:t>please</a:t>
            </a:r>
            <a:r>
              <a:rPr lang="zh-CN" altLang="en-US" dirty="0"/>
              <a:t> </a:t>
            </a:r>
            <a:r>
              <a:rPr lang="en-US" altLang="zh-CN" dirty="0"/>
              <a:t>feel</a:t>
            </a:r>
            <a:r>
              <a:rPr lang="zh-CN" altLang="en-US" dirty="0"/>
              <a:t> </a:t>
            </a:r>
            <a:r>
              <a:rPr lang="en-US" altLang="zh-CN" dirty="0"/>
              <a:t>free</a:t>
            </a:r>
            <a:r>
              <a:rPr lang="zh-CN" altLang="en-US" dirty="0"/>
              <a:t> </a:t>
            </a:r>
            <a:r>
              <a:rPr lang="en-US" altLang="zh-CN" dirty="0"/>
              <a:t>to</a:t>
            </a:r>
            <a:r>
              <a:rPr lang="zh-CN" altLang="en-US" dirty="0"/>
              <a:t> </a:t>
            </a:r>
            <a:r>
              <a:rPr lang="en-US" altLang="zh-CN" dirty="0"/>
              <a:t>scan.</a:t>
            </a:r>
            <a:endParaRPr lang="en-US" dirty="0"/>
          </a:p>
          <a:p>
            <a:pPr marL="171450" lvl="0" indent="-171450" algn="l" rtl="0">
              <a:spcBef>
                <a:spcPts val="0"/>
              </a:spcBef>
              <a:spcAft>
                <a:spcPts val="0"/>
              </a:spcAft>
              <a:buFontTx/>
              <a:buChar char="-"/>
            </a:pPr>
            <a:r>
              <a:rPr lang="en-US" dirty="0"/>
              <a:t>The general intention of ASKCOS is to put together research advances in the field, into a practical tool for any chemists or chem informaticians to use.</a:t>
            </a:r>
          </a:p>
          <a:p>
            <a:pPr marL="171450" lvl="0" indent="-171450" algn="l" rtl="0">
              <a:spcBef>
                <a:spcPts val="0"/>
              </a:spcBef>
              <a:spcAft>
                <a:spcPts val="0"/>
              </a:spcAft>
              <a:buFontTx/>
              <a:buChar char="-"/>
            </a:pPr>
            <a:r>
              <a:rPr lang="en-US" dirty="0"/>
              <a:t>I will first talk about the data-driven part, briefly introducing the task of synthesis planning and how its elements can be formulated as machine learning problems.</a:t>
            </a:r>
          </a:p>
          <a:p>
            <a:pPr marL="171450" lvl="0" indent="-171450" algn="l" rtl="0">
              <a:spcBef>
                <a:spcPts val="0"/>
              </a:spcBef>
              <a:spcAft>
                <a:spcPts val="0"/>
              </a:spcAft>
              <a:buFontTx/>
              <a:buChar char="-"/>
            </a:pPr>
            <a:r>
              <a:rPr lang="en-US" dirty="0"/>
              <a:t>And then I will move on to the open-source part, discussing the design and implementation of ASKCOS at a high level.</a:t>
            </a:r>
          </a:p>
          <a:p>
            <a:pPr marL="171450" lvl="0" indent="-171450" algn="l" rtl="0">
              <a:spcBef>
                <a:spcPts val="0"/>
              </a:spcBef>
              <a:spcAft>
                <a:spcPts val="0"/>
              </a:spcAft>
              <a:buFontTx/>
              <a:buChar char="-"/>
            </a:pPr>
            <a:endParaRPr dirty="0"/>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25FB615-4124-2363-CCD5-2D222689A043}"/>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16EA0608-7446-458B-E1EE-8F930762118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F4B94590-9AA1-DD46-5807-40970262F2C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It’s worth noting that template-based methods can also be retrieval-based, which retrieve and then apply the templates associated with most similar targets in the database.</a:t>
            </a:r>
            <a:endParaRPr dirty="0"/>
          </a:p>
        </p:txBody>
      </p:sp>
      <p:sp>
        <p:nvSpPr>
          <p:cNvPr id="90" name="Google Shape;90;gfcc0866760_0_158:notes">
            <a:extLst>
              <a:ext uri="{FF2B5EF4-FFF2-40B4-BE49-F238E27FC236}">
                <a16:creationId xmlns:a16="http://schemas.microsoft.com/office/drawing/2014/main" id="{B6DCE98C-6116-ECB1-1C09-8CCC008D0B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10338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FE4EC243-123C-BD78-8201-E9D590DAB6C8}"/>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51A5E487-9DEC-2BB4-39DB-00C18C2543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4A7BB91E-6892-E850-0739-8B6CC9CC5E8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To get around the intrinsic limitations, researchers have come up with various template-free approaches,</a:t>
            </a:r>
          </a:p>
          <a:p>
            <a:pPr marL="171450" lvl="0" indent="-171450" algn="l" rtl="0">
              <a:spcBef>
                <a:spcPts val="0"/>
              </a:spcBef>
              <a:spcAft>
                <a:spcPts val="0"/>
              </a:spcAft>
              <a:buFontTx/>
              <a:buChar char="-"/>
            </a:pPr>
            <a:r>
              <a:rPr lang="en-US" dirty="0"/>
              <a:t>with seq2seq, graph2seq, or graph2graph modeling.</a:t>
            </a:r>
          </a:p>
          <a:p>
            <a:pPr marL="171450" lvl="0" indent="-171450" algn="l" rtl="0">
              <a:spcBef>
                <a:spcPts val="0"/>
              </a:spcBef>
              <a:spcAft>
                <a:spcPts val="0"/>
              </a:spcAft>
              <a:buFontTx/>
              <a:buChar char="-"/>
            </a:pPr>
            <a:r>
              <a:rPr lang="en-US" dirty="0"/>
              <a:t>For example, by formulating it as a SMILES-to-SMILES translation, with SLM or small language models, such as the Transformer.</a:t>
            </a:r>
          </a:p>
          <a:p>
            <a:pPr marL="171450" lvl="0" indent="-171450" algn="l" rtl="0">
              <a:spcBef>
                <a:spcPts val="0"/>
              </a:spcBef>
              <a:spcAft>
                <a:spcPts val="0"/>
              </a:spcAft>
              <a:buFontTx/>
              <a:buChar char="-"/>
            </a:pPr>
            <a:r>
              <a:rPr lang="en-US" dirty="0"/>
              <a:t>As we can see in the schematic on the left, the baseline Transformer model uses a Transformer encoder to encode SMILES input into their representation vectors,</a:t>
            </a:r>
          </a:p>
          <a:p>
            <a:pPr marL="171450" lvl="0" indent="-171450" algn="l" rtl="0">
              <a:spcBef>
                <a:spcPts val="0"/>
              </a:spcBef>
              <a:spcAft>
                <a:spcPts val="0"/>
              </a:spcAft>
              <a:buFontTx/>
              <a:buChar char="-"/>
            </a:pPr>
            <a:r>
              <a:rPr lang="en-US" dirty="0"/>
              <a:t>based on which the Transformer decoder generates the output SMILES.</a:t>
            </a:r>
          </a:p>
          <a:p>
            <a:pPr marL="171450" lvl="0" indent="-171450" algn="l" rtl="0">
              <a:spcBef>
                <a:spcPts val="0"/>
              </a:spcBef>
              <a:spcAft>
                <a:spcPts val="0"/>
              </a:spcAft>
              <a:buFontTx/>
              <a:buChar char="-"/>
            </a:pPr>
            <a:r>
              <a:rPr lang="en-US" dirty="0"/>
              <a:t>There can be multiple variants by switching the representation and the encoder block, in particular, we developed this Graph2SMILES model on the right a few years ago,</a:t>
            </a:r>
          </a:p>
          <a:p>
            <a:pPr marL="171450" lvl="0" indent="-171450" algn="l" rtl="0">
              <a:spcBef>
                <a:spcPts val="0"/>
              </a:spcBef>
              <a:spcAft>
                <a:spcPts val="0"/>
              </a:spcAft>
              <a:buFontTx/>
              <a:buChar char="-"/>
            </a:pPr>
            <a:r>
              <a:rPr lang="en-US" dirty="0"/>
              <a:t>by using molecular graph input with a graph encoder to enhance performance.</a:t>
            </a:r>
          </a:p>
          <a:p>
            <a:pPr marL="171450" lvl="0" indent="-171450" algn="l" rtl="0">
              <a:spcBef>
                <a:spcPts val="0"/>
              </a:spcBef>
              <a:spcAft>
                <a:spcPts val="0"/>
              </a:spcAft>
              <a:buFontTx/>
              <a:buChar char="-"/>
            </a:pPr>
            <a:endParaRPr lang="en-US" dirty="0"/>
          </a:p>
        </p:txBody>
      </p:sp>
      <p:sp>
        <p:nvSpPr>
          <p:cNvPr id="90" name="Google Shape;90;gfcc0866760_0_158:notes">
            <a:extLst>
              <a:ext uri="{FF2B5EF4-FFF2-40B4-BE49-F238E27FC236}">
                <a16:creationId xmlns:a16="http://schemas.microsoft.com/office/drawing/2014/main" id="{F1FDCB41-7137-BD27-7531-A1732341F1B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07622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D21A03E-0FF6-0E88-E534-7346E250D2A2}"/>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92EB7053-2F9C-6FCD-0EB0-4A5055C2E4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DDB9BD15-1DB7-EBB7-5D38-07EBB5A1EFE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There are also methods that are in between, which, without loss of generality, make use of additional features such as atom-mapping and reactions centers.</a:t>
            </a:r>
          </a:p>
          <a:p>
            <a:pPr marL="171450" lvl="0" indent="-171450" algn="l" rtl="0">
              <a:spcBef>
                <a:spcPts val="0"/>
              </a:spcBef>
              <a:spcAft>
                <a:spcPts val="0"/>
              </a:spcAft>
              <a:buFontTx/>
              <a:buChar char="-"/>
            </a:pPr>
            <a:r>
              <a:rPr lang="en-US" dirty="0"/>
              <a:t>In particular, semi-template based methods formulate retrosynthesis as a single graph edit to break the product into hypothetical reaction intermediates called synthons.</a:t>
            </a:r>
          </a:p>
          <a:p>
            <a:pPr marL="171450" lvl="0" indent="-171450" algn="l" rtl="0">
              <a:spcBef>
                <a:spcPts val="0"/>
              </a:spcBef>
              <a:spcAft>
                <a:spcPts val="0"/>
              </a:spcAft>
              <a:buFontTx/>
              <a:buChar char="-"/>
            </a:pPr>
            <a:r>
              <a:rPr lang="en-US" dirty="0"/>
              <a:t>After which, a second model is trained to recover the full reactants, for example, by attaching the right leaving groups.</a:t>
            </a:r>
          </a:p>
          <a:p>
            <a:pPr marL="171450" lvl="0" indent="-171450" algn="l" rtl="0">
              <a:spcBef>
                <a:spcPts val="0"/>
              </a:spcBef>
              <a:spcAft>
                <a:spcPts val="0"/>
              </a:spcAft>
              <a:buFontTx/>
              <a:buChar char="-"/>
            </a:pPr>
            <a:r>
              <a:rPr lang="en-US" dirty="0"/>
              <a:t>These are trained on the same reaction data as template-based and template-free models are, but with the information of the reaction centers which are heuristically computed based on atom mapping, and generally with </a:t>
            </a:r>
            <a:r>
              <a:rPr lang="en-US" dirty="0" err="1"/>
              <a:t>RDKit</a:t>
            </a:r>
            <a:r>
              <a:rPr lang="en-US" dirty="0"/>
              <a:t>.</a:t>
            </a:r>
          </a:p>
          <a:p>
            <a:pPr marL="171450" lvl="0" indent="-171450" algn="l" rtl="0">
              <a:spcBef>
                <a:spcPts val="0"/>
              </a:spcBef>
              <a:spcAft>
                <a:spcPts val="0"/>
              </a:spcAft>
              <a:buFontTx/>
              <a:buChar char="-"/>
            </a:pPr>
            <a:endParaRPr lang="en-US" dirty="0"/>
          </a:p>
        </p:txBody>
      </p:sp>
      <p:sp>
        <p:nvSpPr>
          <p:cNvPr id="90" name="Google Shape;90;gfcc0866760_0_158:notes">
            <a:extLst>
              <a:ext uri="{FF2B5EF4-FFF2-40B4-BE49-F238E27FC236}">
                <a16:creationId xmlns:a16="http://schemas.microsoft.com/office/drawing/2014/main" id="{74879090-219B-919B-28DB-EA5571CEE36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65802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3FC3060A-E590-3BCE-BE4D-4F8D24C0CA2A}"/>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1DD81FA5-F1A0-BD0F-D111-48D47F598A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D326E7E3-701E-685A-9CC1-BAF6A11E007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The performance of these one-step retrosynthesis models are generally evaluated using top-k accuracy, or the percentage of ground truths appearing in top-k predictions, which is really a recall.</a:t>
            </a:r>
          </a:p>
          <a:p>
            <a:pPr marL="171450" lvl="0" indent="-171450" algn="l" rtl="0">
              <a:spcBef>
                <a:spcPts val="0"/>
              </a:spcBef>
              <a:spcAft>
                <a:spcPts val="0"/>
              </a:spcAft>
              <a:buFontTx/>
              <a:buChar char="-"/>
            </a:pPr>
            <a:r>
              <a:rPr lang="en-US" dirty="0"/>
              <a:t>Public benchmarking datasets are generally derived from USPTO, or reactions in US patents, while some works do evaluate on proprietary datasets like Pistachio, CAS contents, and in-house data.</a:t>
            </a:r>
          </a:p>
          <a:p>
            <a:pPr marL="171450" lvl="0" indent="-171450" algn="l" rtl="0">
              <a:spcBef>
                <a:spcPts val="0"/>
              </a:spcBef>
              <a:spcAft>
                <a:spcPts val="0"/>
              </a:spcAft>
              <a:buFontTx/>
              <a:buChar char="-"/>
            </a:pPr>
            <a:r>
              <a:rPr lang="en-US" dirty="0"/>
              <a:t>The top-k accuracy has its own limitation as an evaluation metric, as it does not take into account the subjective nature of retrosynthesis. But it’s still the most widely used metric, as its computation is cheap and unambiguous.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CB4896EF-4D9D-3DD5-7509-51822C381F2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076532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22A2526-51C9-F1F6-BB18-48019FED9974}"/>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C5B5C644-0465-6E70-E8F8-142EB5AECA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C0DBBDC7-351C-77FE-BAA3-B396E64A373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Almost everyone </a:t>
            </a:r>
            <a:r>
              <a:rPr lang="en-US" altLang="zh-CN" dirty="0"/>
              <a:t>doing</a:t>
            </a:r>
            <a:r>
              <a:rPr lang="zh-CN" altLang="en-US" dirty="0"/>
              <a:t> </a:t>
            </a:r>
            <a:r>
              <a:rPr lang="en-US" altLang="zh-CN" dirty="0"/>
              <a:t>data-driven</a:t>
            </a:r>
            <a:r>
              <a:rPr lang="zh-CN" altLang="en-US" dirty="0"/>
              <a:t> </a:t>
            </a:r>
            <a:r>
              <a:rPr lang="en-US" altLang="zh-CN" dirty="0"/>
              <a:t>retrosynthesis</a:t>
            </a:r>
            <a:r>
              <a:rPr lang="zh-CN" altLang="en-US" dirty="0"/>
              <a:t> </a:t>
            </a:r>
            <a:r>
              <a:rPr lang="en-US" dirty="0"/>
              <a:t>uses </a:t>
            </a:r>
            <a:r>
              <a:rPr lang="en-US" dirty="0" err="1"/>
              <a:t>RDKit</a:t>
            </a:r>
            <a:r>
              <a:rPr lang="en-US" dirty="0"/>
              <a:t>, especially for featurization.</a:t>
            </a:r>
          </a:p>
          <a:p>
            <a:pPr marL="171450" lvl="0" indent="-171450" algn="l" rtl="0">
              <a:spcBef>
                <a:spcPts val="0"/>
              </a:spcBef>
              <a:spcAft>
                <a:spcPts val="0"/>
              </a:spcAft>
              <a:buFontTx/>
              <a:buChar char="-"/>
            </a:pPr>
            <a:r>
              <a:rPr lang="en-US" dirty="0"/>
              <a:t>For one-step retrosynthesis and many other predictive chemistry tasks, molecular inputs are mostly </a:t>
            </a:r>
            <a:r>
              <a:rPr lang="en-US" dirty="0" err="1"/>
              <a:t>featurized</a:t>
            </a:r>
            <a:r>
              <a:rPr lang="en-US" dirty="0"/>
              <a:t> as fingerprints, SMILES strings, or molecular graphs.</a:t>
            </a:r>
          </a:p>
          <a:p>
            <a:pPr marL="171450" lvl="0" indent="-171450" algn="l" rtl="0">
              <a:spcBef>
                <a:spcPts val="0"/>
              </a:spcBef>
              <a:spcAft>
                <a:spcPts val="0"/>
              </a:spcAft>
              <a:buFontTx/>
              <a:buChar char="-"/>
            </a:pPr>
            <a:r>
              <a:rPr lang="en-US" dirty="0" err="1"/>
              <a:t>RDKit</a:t>
            </a:r>
            <a:r>
              <a:rPr lang="en-US" dirty="0"/>
              <a:t> can do all, by computing the fingerprints or atom and bond features for the molecular graph.</a:t>
            </a:r>
          </a:p>
          <a:p>
            <a:pPr marL="171450" lvl="0" indent="-171450" algn="l" rtl="0">
              <a:spcBef>
                <a:spcPts val="0"/>
              </a:spcBef>
              <a:spcAft>
                <a:spcPts val="0"/>
              </a:spcAft>
              <a:buFontTx/>
              <a:buChar char="-"/>
            </a:pPr>
            <a:r>
              <a:rPr lang="en-US" dirty="0"/>
              <a:t>And it has also been very helpful in generating</a:t>
            </a:r>
            <a:r>
              <a:rPr lang="zh-CN" altLang="en-US" dirty="0"/>
              <a:t> </a:t>
            </a:r>
            <a:r>
              <a:rPr lang="en-US" altLang="zh-CN" dirty="0"/>
              <a:t>canonical</a:t>
            </a:r>
            <a:r>
              <a:rPr lang="zh-CN" altLang="en-US" dirty="0"/>
              <a:t> </a:t>
            </a:r>
            <a:r>
              <a:rPr lang="en-US" altLang="zh-CN" dirty="0"/>
              <a:t>SMILES,</a:t>
            </a:r>
            <a:r>
              <a:rPr lang="zh-CN" altLang="en-US" dirty="0"/>
              <a:t> </a:t>
            </a:r>
            <a:r>
              <a:rPr lang="en-US" altLang="zh-CN" dirty="0"/>
              <a:t>as</a:t>
            </a:r>
            <a:r>
              <a:rPr lang="zh-CN" altLang="en-US" dirty="0"/>
              <a:t> </a:t>
            </a:r>
            <a:r>
              <a:rPr lang="en-US" altLang="zh-CN" dirty="0"/>
              <a:t>well</a:t>
            </a:r>
            <a:r>
              <a:rPr lang="zh-CN" altLang="en-US" dirty="0"/>
              <a:t> </a:t>
            </a:r>
            <a:r>
              <a:rPr lang="en-US" altLang="zh-CN" dirty="0"/>
              <a:t>as</a:t>
            </a:r>
            <a:r>
              <a:rPr lang="en-US" dirty="0"/>
              <a:t> equivalent SMILES for augmentation which has been a known performance engineering technique, and </a:t>
            </a:r>
            <a:r>
              <a:rPr lang="en-US" altLang="zh-CN" dirty="0"/>
              <a:t>aligning</a:t>
            </a:r>
            <a:r>
              <a:rPr lang="zh-CN" altLang="en-US" dirty="0"/>
              <a:t> </a:t>
            </a:r>
            <a:r>
              <a:rPr lang="en-US" dirty="0"/>
              <a:t>atoms between molecule and SMILE</a:t>
            </a:r>
            <a:r>
              <a:rPr lang="en-US" altLang="zh-CN" dirty="0"/>
              <a:t>S</a:t>
            </a:r>
            <a:r>
              <a:rPr lang="zh-CN" altLang="en-US" dirty="0"/>
              <a:t> </a:t>
            </a:r>
            <a:r>
              <a:rPr lang="en-US" altLang="zh-CN" dirty="0"/>
              <a:t>for</a:t>
            </a:r>
            <a:r>
              <a:rPr lang="zh-CN" altLang="en-US" dirty="0"/>
              <a:t> </a:t>
            </a:r>
            <a:r>
              <a:rPr lang="en-US" altLang="zh-CN" dirty="0"/>
              <a:t>later</a:t>
            </a:r>
            <a:r>
              <a:rPr lang="zh-CN" altLang="en-US" dirty="0"/>
              <a:t> </a:t>
            </a:r>
            <a:r>
              <a:rPr lang="en-US" altLang="zh-CN" dirty="0"/>
              <a:t>use</a:t>
            </a:r>
            <a:r>
              <a:rPr lang="en-US" dirty="0"/>
              <a:t>.</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25CE97EB-1332-0C14-1352-E0AC7931D76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796798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17DAACE-6AB9-6856-D461-9AA6F72B4F10}"/>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9D914670-5449-8A45-AA09-3413DAB7418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1077E351-FED2-DB2D-D76B-86FA9C90DAE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I’ve just checked yesterday and can confirm that every single predictive model in ASKCOS use</a:t>
            </a:r>
            <a:r>
              <a:rPr lang="en-US" altLang="zh-CN" dirty="0"/>
              <a:t>s</a:t>
            </a:r>
            <a:r>
              <a:rPr lang="en-US" dirty="0"/>
              <a:t> </a:t>
            </a:r>
            <a:r>
              <a:rPr lang="en-US" dirty="0" err="1"/>
              <a:t>RDKit</a:t>
            </a:r>
            <a:r>
              <a:rPr lang="en-US" dirty="0"/>
              <a:t>.</a:t>
            </a:r>
          </a:p>
          <a:p>
            <a:pPr marL="171450" lvl="0" indent="-171450" algn="l" rtl="0">
              <a:spcBef>
                <a:spcPts val="0"/>
              </a:spcBef>
              <a:spcAft>
                <a:spcPts val="0"/>
              </a:spcAft>
              <a:buFontTx/>
              <a:buChar char="-"/>
            </a:pPr>
            <a:r>
              <a:rPr lang="en-US" dirty="0"/>
              <a:t>It’s also </a:t>
            </a:r>
            <a:r>
              <a:rPr lang="en-US" altLang="zh-CN" dirty="0"/>
              <a:t>central</a:t>
            </a:r>
            <a:r>
              <a:rPr lang="zh-CN" altLang="en-US" dirty="0"/>
              <a:t> </a:t>
            </a:r>
            <a:r>
              <a:rPr lang="en-US" altLang="zh-CN" dirty="0"/>
              <a:t>for</a:t>
            </a:r>
            <a:r>
              <a:rPr lang="zh-CN" altLang="en-US" dirty="0"/>
              <a:t> </a:t>
            </a:r>
            <a:r>
              <a:rPr lang="en-US" dirty="0"/>
              <a:t>other capabilities in ASKCOS such as drawing which uses </a:t>
            </a:r>
            <a:r>
              <a:rPr lang="en-US" dirty="0" err="1"/>
              <a:t>RDKit</a:t>
            </a:r>
            <a:r>
              <a:rPr lang="en-US" dirty="0"/>
              <a:t> almost exclusively, very powerful</a:t>
            </a:r>
            <a:r>
              <a:rPr lang="en-US" altLang="zh-CN" dirty="0"/>
              <a:t>.</a:t>
            </a:r>
          </a:p>
          <a:p>
            <a:pPr marL="171450" lvl="0" indent="-171450" algn="l" rtl="0">
              <a:spcBef>
                <a:spcPts val="0"/>
              </a:spcBef>
              <a:spcAft>
                <a:spcPts val="0"/>
              </a:spcAft>
              <a:buFontTx/>
              <a:buChar char="-"/>
            </a:pPr>
            <a:r>
              <a:rPr lang="en-US" altLang="zh-CN" dirty="0"/>
              <a:t>Or</a:t>
            </a:r>
            <a:r>
              <a:rPr lang="zh-CN" altLang="en-US" dirty="0"/>
              <a:t> </a:t>
            </a:r>
            <a:r>
              <a:rPr lang="en-US" altLang="zh-CN" dirty="0"/>
              <a:t>template</a:t>
            </a:r>
            <a:r>
              <a:rPr lang="zh-CN" altLang="en-US" dirty="0"/>
              <a:t> </a:t>
            </a:r>
            <a:r>
              <a:rPr lang="en-US" altLang="zh-CN" dirty="0"/>
              <a:t>extraction</a:t>
            </a:r>
            <a:r>
              <a:rPr lang="zh-CN" altLang="en-US" dirty="0"/>
              <a:t> </a:t>
            </a:r>
            <a:r>
              <a:rPr lang="en-US" altLang="zh-CN" dirty="0"/>
              <a:t>and</a:t>
            </a:r>
            <a:r>
              <a:rPr lang="zh-CN" altLang="en-US" dirty="0"/>
              <a:t> </a:t>
            </a:r>
            <a:r>
              <a:rPr lang="en-US" altLang="zh-CN" dirty="0"/>
              <a:t>application.</a:t>
            </a:r>
            <a:endParaRPr lang="en-US" dirty="0"/>
          </a:p>
          <a:p>
            <a:pPr marL="171450" lvl="0" indent="-171450" algn="l" rtl="0">
              <a:spcBef>
                <a:spcPts val="0"/>
              </a:spcBef>
              <a:spcAft>
                <a:spcPts val="0"/>
              </a:spcAft>
              <a:buFontTx/>
              <a:buChar char="-"/>
            </a:pPr>
            <a:r>
              <a:rPr lang="en-US" dirty="0"/>
              <a:t>And another specific </a:t>
            </a:r>
            <a:r>
              <a:rPr lang="en-US" altLang="zh-CN" dirty="0" err="1"/>
              <a:t>RDKit</a:t>
            </a:r>
            <a:r>
              <a:rPr lang="en-US" altLang="zh-CN" dirty="0"/>
              <a:t>-enabled</a:t>
            </a:r>
            <a:r>
              <a:rPr lang="en-US" dirty="0"/>
              <a:t> feature</a:t>
            </a:r>
            <a:r>
              <a:rPr lang="zh-CN" altLang="en-US" dirty="0"/>
              <a:t> </a:t>
            </a:r>
            <a:r>
              <a:rPr lang="en-US" altLang="zh-CN" dirty="0"/>
              <a:t>in</a:t>
            </a:r>
            <a:r>
              <a:rPr lang="zh-CN" altLang="en-US" dirty="0"/>
              <a:t> </a:t>
            </a:r>
            <a:r>
              <a:rPr lang="en-US" altLang="zh-CN" dirty="0"/>
              <a:t>ASKCOS</a:t>
            </a:r>
            <a:r>
              <a:rPr lang="en-US" dirty="0"/>
              <a:t> is to filter proposed precursors by clicking on the reaction center.</a:t>
            </a:r>
          </a:p>
          <a:p>
            <a:pPr marL="171450" lvl="0" indent="-171450" algn="l" rtl="0">
              <a:spcBef>
                <a:spcPts val="0"/>
              </a:spcBef>
              <a:spcAft>
                <a:spcPts val="0"/>
              </a:spcAft>
              <a:buFontTx/>
              <a:buChar char="-"/>
            </a:pPr>
            <a:r>
              <a:rPr lang="en-US" dirty="0"/>
              <a:t>As shown on the bottom right, clicking on the aryl carbon (highlighted in green), keeps only the precursors with that carbon at the reaction center.</a:t>
            </a:r>
          </a:p>
          <a:p>
            <a:pPr marL="171450" lvl="0" indent="-171450" algn="l" rtl="0">
              <a:spcBef>
                <a:spcPts val="0"/>
              </a:spcBef>
              <a:spcAft>
                <a:spcPts val="0"/>
              </a:spcAft>
              <a:buFontTx/>
              <a:buChar char="-"/>
            </a:pPr>
            <a:r>
              <a:rPr lang="en-US" dirty="0"/>
              <a:t>This feature relies mostly on </a:t>
            </a:r>
            <a:r>
              <a:rPr lang="en-US" dirty="0" err="1"/>
              <a:t>RDKit</a:t>
            </a:r>
            <a:r>
              <a:rPr lang="en-US" dirty="0"/>
              <a:t>-computed alignment between product and reactant graphs, which helps maintain a universal atom mapping with </a:t>
            </a:r>
            <a:r>
              <a:rPr lang="en-US" altLang="zh-CN" dirty="0"/>
              <a:t>respect</a:t>
            </a:r>
            <a:r>
              <a:rPr lang="zh-CN" altLang="en-US" dirty="0"/>
              <a:t> </a:t>
            </a:r>
            <a:r>
              <a:rPr lang="en-US" altLang="zh-CN" dirty="0"/>
              <a:t>to</a:t>
            </a:r>
            <a:r>
              <a:rPr lang="zh-CN" altLang="en-US" dirty="0"/>
              <a:t> </a:t>
            </a:r>
            <a:r>
              <a:rPr lang="en-US" dirty="0"/>
              <a:t>the target.</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5F14CCCE-DA7F-19A4-E252-DF30415581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627849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34EE315-78FC-3C5A-94B8-D885D6A9B462}"/>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10479EDA-EA6E-DD93-71C5-B1A0E75C0F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F337E7E3-D237-AF51-82DD-90E1B268C1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Other tasks in synthesis planning are arguably similar to one-step retrosynthesis at a very high level, in terms of formulation as data-driven, machine learning problems.</a:t>
            </a:r>
          </a:p>
          <a:p>
            <a:pPr marL="171450" lvl="0" indent="-171450" algn="l" rtl="0">
              <a:spcBef>
                <a:spcPts val="0"/>
              </a:spcBef>
              <a:spcAft>
                <a:spcPts val="0"/>
              </a:spcAft>
              <a:buFontTx/>
              <a:buChar char="-"/>
            </a:pPr>
            <a:r>
              <a:rPr lang="en-US" dirty="0"/>
              <a:t>The inputs are typically some molecules or reactions, </a:t>
            </a:r>
            <a:r>
              <a:rPr lang="en-US" dirty="0" err="1"/>
              <a:t>featurized</a:t>
            </a:r>
            <a:r>
              <a:rPr lang="en-US" dirty="0"/>
              <a:t> as fingerprints or SMILES or graphs, to predict some output molecules and/or values.</a:t>
            </a:r>
          </a:p>
          <a:p>
            <a:pPr marL="171450" lvl="0" indent="-171450" algn="l" rtl="0">
              <a:spcBef>
                <a:spcPts val="0"/>
              </a:spcBef>
              <a:spcAft>
                <a:spcPts val="0"/>
              </a:spcAft>
              <a:buFontTx/>
              <a:buChar char="-"/>
            </a:pPr>
            <a:r>
              <a:rPr lang="en-US" dirty="0"/>
              <a:t>For condition recommendation, one way to formulate is sequential or one-shot prediction of the reagent(s), solvent(s) and temperature, given the reactants and products.</a:t>
            </a:r>
            <a:endParaRPr dirty="0"/>
          </a:p>
        </p:txBody>
      </p:sp>
      <p:sp>
        <p:nvSpPr>
          <p:cNvPr id="90" name="Google Shape;90;gfcc0866760_0_158:notes">
            <a:extLst>
              <a:ext uri="{FF2B5EF4-FFF2-40B4-BE49-F238E27FC236}">
                <a16:creationId xmlns:a16="http://schemas.microsoft.com/office/drawing/2014/main" id="{C778DB25-006F-DCEF-E421-B9CCECF3497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32861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8AC5D20-04DA-8B0B-A334-67676B877996}"/>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96625889-8BF0-2797-54CA-72F98A457CE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707EBBA2-0C60-6340-109A-E4015108265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For major product prediction which is a simplified task for reaction outcome prediction,</a:t>
            </a:r>
          </a:p>
          <a:p>
            <a:pPr marL="171450" lvl="0" indent="-171450" algn="l" rtl="0">
              <a:spcBef>
                <a:spcPts val="0"/>
              </a:spcBef>
              <a:spcAft>
                <a:spcPts val="0"/>
              </a:spcAft>
              <a:buFontTx/>
              <a:buChar char="-"/>
            </a:pPr>
            <a:r>
              <a:rPr lang="en-US" dirty="0"/>
              <a:t>it can be formulated to predict the target molecule given the reactants, or essentially one-step retrosynthesis in the reverse direction.</a:t>
            </a:r>
          </a:p>
          <a:p>
            <a:pPr marL="171450" lvl="0" indent="-171450" algn="l" rtl="0">
              <a:spcBef>
                <a:spcPts val="0"/>
              </a:spcBef>
              <a:spcAft>
                <a:spcPts val="0"/>
              </a:spcAft>
              <a:buFontTx/>
              <a:buChar char="-"/>
            </a:pPr>
            <a:r>
              <a:rPr lang="en-US" dirty="0"/>
              <a:t>Different tasks have their own characteristics and considerations, of course.</a:t>
            </a:r>
          </a:p>
          <a:p>
            <a:pPr marL="171450" lvl="0" indent="-171450" algn="l" rtl="0">
              <a:spcBef>
                <a:spcPts val="0"/>
              </a:spcBef>
              <a:spcAft>
                <a:spcPts val="0"/>
              </a:spcAft>
              <a:buFontTx/>
              <a:buChar char="-"/>
            </a:pPr>
            <a:r>
              <a:rPr lang="en-US" dirty="0"/>
              <a:t>For example, despite being reverse retrosynthesis, major product prediction happens in the forward direction and is hence more objective and deterministic, whereas retrosynthesis is more of a one-to-many task for which there can be multiple ways of making the same target.</a:t>
            </a:r>
          </a:p>
          <a:p>
            <a:pPr marL="171450" lvl="0" indent="-171450" algn="l" rtl="0">
              <a:spcBef>
                <a:spcPts val="0"/>
              </a:spcBef>
              <a:spcAft>
                <a:spcPts val="0"/>
              </a:spcAft>
              <a:buFontTx/>
              <a:buChar char="-"/>
            </a:pPr>
            <a:r>
              <a:rPr lang="en-US" dirty="0"/>
              <a:t>The benchmarking datasets are different which can lead to different techniques and trends. In particular, forward prediction is somewhat dominated by template free approaches, possibly because the benchmarking dataset is larger and large enough to work well for something like a Transformer-based small language model.</a:t>
            </a:r>
            <a:endParaRPr dirty="0"/>
          </a:p>
        </p:txBody>
      </p:sp>
      <p:sp>
        <p:nvSpPr>
          <p:cNvPr id="90" name="Google Shape;90;gfcc0866760_0_158:notes">
            <a:extLst>
              <a:ext uri="{FF2B5EF4-FFF2-40B4-BE49-F238E27FC236}">
                <a16:creationId xmlns:a16="http://schemas.microsoft.com/office/drawing/2014/main" id="{6429136E-8A64-3941-C359-961F50E48F6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703068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1A995227-16C0-D160-E9FB-682EB3030FDC}"/>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95520332-F6B5-F30B-3426-67AF94746B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E3230681-A499-7102-7F87-AE669C57EFC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Here we</a:t>
            </a:r>
            <a:r>
              <a:rPr lang="zh-CN" altLang="en-US" dirty="0"/>
              <a:t> </a:t>
            </a:r>
            <a:r>
              <a:rPr lang="en-US" altLang="zh-CN" dirty="0"/>
              <a:t>can</a:t>
            </a:r>
            <a:r>
              <a:rPr lang="zh-CN" altLang="en-US" dirty="0"/>
              <a:t> </a:t>
            </a:r>
            <a:r>
              <a:rPr lang="en-US" altLang="zh-CN" dirty="0"/>
              <a:t>see</a:t>
            </a:r>
            <a:r>
              <a:rPr lang="zh-CN" altLang="en-US" dirty="0"/>
              <a:t> </a:t>
            </a:r>
            <a:r>
              <a:rPr lang="en-US" altLang="zh-CN" dirty="0"/>
              <a:t>a partial</a:t>
            </a:r>
            <a:r>
              <a:rPr lang="zh-CN" altLang="en-US" dirty="0"/>
              <a:t> </a:t>
            </a:r>
            <a:r>
              <a:rPr lang="en-US" altLang="zh-CN" dirty="0"/>
              <a:t>list</a:t>
            </a:r>
            <a:r>
              <a:rPr lang="zh-CN" altLang="en-US" dirty="0"/>
              <a:t> </a:t>
            </a:r>
            <a:r>
              <a:rPr lang="en-US" altLang="zh-CN" dirty="0"/>
              <a:t>of</a:t>
            </a:r>
            <a:r>
              <a:rPr lang="zh-CN" altLang="en-US" dirty="0"/>
              <a:t> </a:t>
            </a:r>
            <a:r>
              <a:rPr lang="en-US" altLang="zh-CN" dirty="0"/>
              <a:t>references</a:t>
            </a:r>
            <a:r>
              <a:rPr lang="zh-CN" altLang="en-US" dirty="0"/>
              <a:t> </a:t>
            </a:r>
            <a:r>
              <a:rPr lang="en-US" altLang="zh-CN" dirty="0"/>
              <a:t>here, for a number of data-driven modules in ASKCOS, which have all been developed</a:t>
            </a:r>
            <a:r>
              <a:rPr lang="zh-CN" altLang="en-US" dirty="0"/>
              <a:t> </a:t>
            </a:r>
            <a:r>
              <a:rPr lang="en-US" altLang="zh-CN" dirty="0"/>
              <a:t>after</a:t>
            </a:r>
            <a:r>
              <a:rPr lang="zh-CN" altLang="en-US" dirty="0"/>
              <a:t> </a:t>
            </a:r>
            <a:r>
              <a:rPr lang="en-US" altLang="zh-CN" dirty="0"/>
              <a:t>2017.</a:t>
            </a:r>
          </a:p>
          <a:p>
            <a:pPr marL="171450" lvl="0" indent="-171450" algn="l" rtl="0">
              <a:spcBef>
                <a:spcPts val="0"/>
              </a:spcBef>
              <a:spcAft>
                <a:spcPts val="0"/>
              </a:spcAft>
              <a:buFontTx/>
              <a:buChar char="-"/>
            </a:pPr>
            <a:r>
              <a:rPr lang="en-US" altLang="zh-CN" dirty="0"/>
              <a:t>ASKCOS</a:t>
            </a:r>
            <a:r>
              <a:rPr lang="zh-CN" altLang="en-US" dirty="0"/>
              <a:t> </a:t>
            </a:r>
            <a:r>
              <a:rPr lang="en-US" altLang="zh-CN" dirty="0"/>
              <a:t>provides</a:t>
            </a:r>
            <a:r>
              <a:rPr lang="zh-CN" altLang="en-US" dirty="0"/>
              <a:t> </a:t>
            </a:r>
            <a:r>
              <a:rPr lang="en-US" altLang="zh-CN" dirty="0"/>
              <a:t>two</a:t>
            </a:r>
            <a:r>
              <a:rPr lang="zh-CN" altLang="en-US" dirty="0"/>
              <a:t> </a:t>
            </a:r>
            <a:r>
              <a:rPr lang="en-US" altLang="zh-CN" dirty="0"/>
              <a:t>tree</a:t>
            </a:r>
            <a:r>
              <a:rPr lang="zh-CN" altLang="en-US" dirty="0"/>
              <a:t> </a:t>
            </a:r>
            <a:r>
              <a:rPr lang="en-US" altLang="zh-CN" dirty="0"/>
              <a:t>search</a:t>
            </a:r>
            <a:r>
              <a:rPr lang="zh-CN" altLang="en-US" dirty="0"/>
              <a:t> </a:t>
            </a:r>
            <a:r>
              <a:rPr lang="en-US" altLang="zh-CN" dirty="0"/>
              <a:t>algorithms,</a:t>
            </a:r>
            <a:r>
              <a:rPr lang="zh-CN" altLang="en-US" dirty="0"/>
              <a:t> </a:t>
            </a:r>
            <a:r>
              <a:rPr lang="en-US" altLang="zh-CN" dirty="0"/>
              <a:t>Monte-Carlo</a:t>
            </a:r>
            <a:r>
              <a:rPr lang="zh-CN" altLang="en-US" dirty="0"/>
              <a:t> </a:t>
            </a:r>
            <a:r>
              <a:rPr lang="en-US" altLang="zh-CN" dirty="0"/>
              <a:t>tree</a:t>
            </a:r>
            <a:r>
              <a:rPr lang="zh-CN" altLang="en-US" dirty="0"/>
              <a:t> </a:t>
            </a:r>
            <a:r>
              <a:rPr lang="en-US" altLang="zh-CN" dirty="0"/>
              <a:t>search</a:t>
            </a:r>
            <a:r>
              <a:rPr lang="zh-CN" altLang="en-US" dirty="0"/>
              <a:t> </a:t>
            </a:r>
            <a:r>
              <a:rPr lang="en-US" altLang="zh-CN" dirty="0"/>
              <a:t>and</a:t>
            </a:r>
            <a:r>
              <a:rPr lang="zh-CN" altLang="en-US" dirty="0"/>
              <a:t> </a:t>
            </a:r>
            <a:r>
              <a:rPr lang="en-US" altLang="zh-CN" dirty="0"/>
              <a:t>Retro</a:t>
            </a:r>
            <a:r>
              <a:rPr lang="zh-CN" altLang="en-US" dirty="0"/>
              <a:t>* </a:t>
            </a:r>
            <a:r>
              <a:rPr lang="en-US" altLang="zh-CN" dirty="0"/>
              <a:t>search,</a:t>
            </a:r>
            <a:r>
              <a:rPr lang="zh-CN" altLang="en-US" dirty="0"/>
              <a:t> </a:t>
            </a:r>
            <a:r>
              <a:rPr lang="en-US" altLang="zh-CN" dirty="0"/>
              <a:t>four</a:t>
            </a:r>
            <a:r>
              <a:rPr lang="zh-CN" altLang="en-US" dirty="0"/>
              <a:t> </a:t>
            </a:r>
            <a:r>
              <a:rPr lang="en-US" altLang="zh-CN" dirty="0"/>
              <a:t>models</a:t>
            </a:r>
            <a:r>
              <a:rPr lang="zh-CN" altLang="en-US" dirty="0"/>
              <a:t> </a:t>
            </a:r>
            <a:r>
              <a:rPr lang="en-US" altLang="zh-CN" dirty="0"/>
              <a:t>for</a:t>
            </a:r>
            <a:r>
              <a:rPr lang="zh-CN" altLang="en-US" dirty="0"/>
              <a:t> </a:t>
            </a:r>
            <a:r>
              <a:rPr lang="en-US" altLang="zh-CN" dirty="0"/>
              <a:t>one-step</a:t>
            </a:r>
            <a:r>
              <a:rPr lang="zh-CN" altLang="en-US" dirty="0"/>
              <a:t> </a:t>
            </a:r>
            <a:r>
              <a:rPr lang="en-US" altLang="zh-CN" dirty="0"/>
              <a:t>retrosynthetic</a:t>
            </a:r>
            <a:r>
              <a:rPr lang="zh-CN" altLang="en-US" dirty="0"/>
              <a:t> </a:t>
            </a:r>
            <a:r>
              <a:rPr lang="en-US" altLang="zh-CN" dirty="0"/>
              <a:t>expansion,</a:t>
            </a:r>
            <a:r>
              <a:rPr lang="zh-CN" altLang="en-US" dirty="0"/>
              <a:t> </a:t>
            </a:r>
            <a:r>
              <a:rPr lang="en-US" altLang="zh-CN" dirty="0"/>
              <a:t>and</a:t>
            </a:r>
            <a:r>
              <a:rPr lang="zh-CN" altLang="en-US" dirty="0"/>
              <a:t> </a:t>
            </a:r>
            <a:r>
              <a:rPr lang="en-US" altLang="zh-CN" dirty="0"/>
              <a:t>a</a:t>
            </a:r>
            <a:r>
              <a:rPr lang="zh-CN" altLang="en-US" dirty="0"/>
              <a:t> </a:t>
            </a:r>
            <a:r>
              <a:rPr lang="en-US" altLang="zh-CN" dirty="0"/>
              <a:t>few</a:t>
            </a:r>
            <a:r>
              <a:rPr lang="zh-CN" altLang="en-US" dirty="0"/>
              <a:t> </a:t>
            </a:r>
            <a:r>
              <a:rPr lang="en-US" altLang="zh-CN" dirty="0"/>
              <a:t>other</a:t>
            </a:r>
            <a:r>
              <a:rPr lang="zh-CN" altLang="en-US" dirty="0"/>
              <a:t> </a:t>
            </a:r>
            <a:r>
              <a:rPr lang="en-US" altLang="zh-CN" dirty="0"/>
              <a:t>predictors.</a:t>
            </a:r>
          </a:p>
          <a:p>
            <a:pPr marL="171450" lvl="0" indent="-171450" algn="l" rtl="0">
              <a:spcBef>
                <a:spcPts val="0"/>
              </a:spcBef>
              <a:spcAft>
                <a:spcPts val="0"/>
              </a:spcAft>
              <a:buFontTx/>
              <a:buChar char="-"/>
            </a:pPr>
            <a:r>
              <a:rPr lang="en-US" altLang="zh-CN" dirty="0"/>
              <a:t>This</a:t>
            </a:r>
            <a:r>
              <a:rPr lang="zh-CN" altLang="en-US" dirty="0"/>
              <a:t> </a:t>
            </a:r>
            <a:r>
              <a:rPr lang="en-US" altLang="zh-CN" dirty="0"/>
              <a:t>was</a:t>
            </a:r>
            <a:r>
              <a:rPr lang="zh-CN" altLang="en-US" dirty="0"/>
              <a:t> </a:t>
            </a:r>
            <a:r>
              <a:rPr lang="en-US" altLang="zh-CN" dirty="0"/>
              <a:t>only</a:t>
            </a:r>
            <a:r>
              <a:rPr lang="zh-CN" altLang="en-US" dirty="0"/>
              <a:t> </a:t>
            </a:r>
            <a:r>
              <a:rPr lang="en-US" altLang="zh-CN" dirty="0"/>
              <a:t>made</a:t>
            </a:r>
            <a:r>
              <a:rPr lang="zh-CN" altLang="en-US" dirty="0"/>
              <a:t> </a:t>
            </a:r>
            <a:r>
              <a:rPr lang="en-US" altLang="zh-CN" dirty="0"/>
              <a:t>possible</a:t>
            </a:r>
            <a:r>
              <a:rPr lang="zh-CN" altLang="en-US" dirty="0"/>
              <a:t> </a:t>
            </a:r>
            <a:r>
              <a:rPr lang="en-US" altLang="zh-CN" dirty="0"/>
              <a:t>with</a:t>
            </a:r>
            <a:r>
              <a:rPr lang="zh-CN" altLang="en-US" dirty="0"/>
              <a:t> </a:t>
            </a:r>
            <a:r>
              <a:rPr lang="en-US" altLang="zh-CN" dirty="0"/>
              <a:t>the</a:t>
            </a:r>
            <a:r>
              <a:rPr lang="zh-CN" altLang="en-US" dirty="0"/>
              <a:t> </a:t>
            </a:r>
            <a:r>
              <a:rPr lang="en-US" altLang="zh-CN" dirty="0"/>
              <a:t>tremendous</a:t>
            </a:r>
            <a:r>
              <a:rPr lang="zh-CN" altLang="en-US" dirty="0"/>
              <a:t> </a:t>
            </a:r>
            <a:r>
              <a:rPr lang="en-US" altLang="zh-CN" dirty="0"/>
              <a:t>benefit</a:t>
            </a:r>
            <a:r>
              <a:rPr lang="zh-CN" altLang="en-US" dirty="0"/>
              <a:t> </a:t>
            </a:r>
            <a:r>
              <a:rPr lang="en-US" altLang="zh-CN" dirty="0"/>
              <a:t>the</a:t>
            </a:r>
            <a:r>
              <a:rPr lang="zh-CN" altLang="en-US" dirty="0"/>
              <a:t> </a:t>
            </a:r>
            <a:r>
              <a:rPr lang="en-US" altLang="zh-CN" dirty="0"/>
              <a:t>field</a:t>
            </a:r>
            <a:r>
              <a:rPr lang="zh-CN" altLang="en-US" dirty="0"/>
              <a:t> </a:t>
            </a:r>
            <a:r>
              <a:rPr lang="en-US" altLang="zh-CN" dirty="0"/>
              <a:t>received</a:t>
            </a:r>
            <a:r>
              <a:rPr lang="zh-CN" altLang="en-US" dirty="0"/>
              <a:t> </a:t>
            </a:r>
            <a:r>
              <a:rPr lang="en-US" altLang="zh-CN" dirty="0"/>
              <a:t>from</a:t>
            </a:r>
            <a:r>
              <a:rPr lang="zh-CN" altLang="en-US" dirty="0"/>
              <a:t> </a:t>
            </a:r>
            <a:r>
              <a:rPr lang="en-US" altLang="zh-CN" dirty="0"/>
              <a:t>the advancement</a:t>
            </a:r>
            <a:r>
              <a:rPr lang="zh-CN" altLang="en-US" dirty="0"/>
              <a:t> </a:t>
            </a:r>
            <a:r>
              <a:rPr lang="en-US" altLang="zh-CN" dirty="0"/>
              <a:t>in</a:t>
            </a:r>
            <a:r>
              <a:rPr lang="zh-CN" altLang="en-US" dirty="0"/>
              <a:t> </a:t>
            </a:r>
            <a:r>
              <a:rPr lang="en-US" altLang="zh-CN" dirty="0"/>
              <a:t>machine</a:t>
            </a:r>
            <a:r>
              <a:rPr lang="zh-CN" altLang="en-US" dirty="0"/>
              <a:t> </a:t>
            </a:r>
            <a:r>
              <a:rPr lang="en-US" altLang="zh-CN" dirty="0"/>
              <a:t>learning</a:t>
            </a:r>
            <a:r>
              <a:rPr lang="zh-CN" altLang="en-US" dirty="0"/>
              <a:t> </a:t>
            </a:r>
            <a:r>
              <a:rPr lang="en-US" altLang="zh-CN" dirty="0"/>
              <a:t>and</a:t>
            </a:r>
            <a:r>
              <a:rPr lang="zh-CN" altLang="en-US" dirty="0"/>
              <a:t> </a:t>
            </a:r>
            <a:r>
              <a:rPr lang="en-US" altLang="zh-CN" dirty="0"/>
              <a:t>data-driven</a:t>
            </a:r>
            <a:r>
              <a:rPr lang="zh-CN" altLang="en-US" dirty="0"/>
              <a:t> </a:t>
            </a:r>
            <a:r>
              <a:rPr lang="en-US" altLang="zh-CN" dirty="0"/>
              <a:t>methods,</a:t>
            </a:r>
            <a:r>
              <a:rPr lang="zh-CN" altLang="en-US" dirty="0"/>
              <a:t> </a:t>
            </a:r>
            <a:r>
              <a:rPr lang="en-US" altLang="zh-CN" dirty="0"/>
              <a:t>and to reiterate,</a:t>
            </a:r>
          </a:p>
          <a:p>
            <a:pPr marL="171450" lvl="0" indent="-171450" algn="l" rtl="0">
              <a:spcBef>
                <a:spcPts val="0"/>
              </a:spcBef>
              <a:spcAft>
                <a:spcPts val="0"/>
              </a:spcAft>
              <a:buFontTx/>
              <a:buChar char="-"/>
            </a:pPr>
            <a:r>
              <a:rPr lang="en-US" altLang="zh-CN" dirty="0"/>
              <a:t>it</a:t>
            </a:r>
            <a:r>
              <a:rPr lang="zh-CN" altLang="en-US" dirty="0"/>
              <a:t> </a:t>
            </a:r>
            <a:r>
              <a:rPr lang="en-US" altLang="zh-CN" dirty="0"/>
              <a:t>is</a:t>
            </a:r>
            <a:r>
              <a:rPr lang="zh-CN" altLang="en-US" dirty="0"/>
              <a:t> </a:t>
            </a:r>
            <a:r>
              <a:rPr lang="en-US" altLang="zh-CN" dirty="0"/>
              <a:t>our</a:t>
            </a:r>
            <a:r>
              <a:rPr lang="zh-CN" altLang="en-US" dirty="0"/>
              <a:t> </a:t>
            </a:r>
            <a:r>
              <a:rPr lang="en-US" altLang="zh-CN" dirty="0"/>
              <a:t>intention</a:t>
            </a:r>
            <a:r>
              <a:rPr lang="zh-CN" altLang="en-US" dirty="0"/>
              <a:t> </a:t>
            </a:r>
            <a:r>
              <a:rPr lang="en-US" altLang="zh-CN" dirty="0"/>
              <a:t>to</a:t>
            </a:r>
            <a:r>
              <a:rPr lang="zh-CN" altLang="en-US" dirty="0"/>
              <a:t> </a:t>
            </a:r>
            <a:r>
              <a:rPr lang="en-US" altLang="zh-CN" dirty="0"/>
              <a:t>turn</a:t>
            </a:r>
            <a:r>
              <a:rPr lang="zh-CN" altLang="en-US" dirty="0"/>
              <a:t> </a:t>
            </a:r>
            <a:r>
              <a:rPr lang="en-US" altLang="zh-CN" dirty="0"/>
              <a:t>these</a:t>
            </a:r>
            <a:r>
              <a:rPr lang="zh-CN" altLang="en-US" dirty="0"/>
              <a:t> </a:t>
            </a:r>
            <a:r>
              <a:rPr lang="en-US" altLang="zh-CN" dirty="0"/>
              <a:t>ground-breaking</a:t>
            </a:r>
            <a:r>
              <a:rPr lang="zh-CN" altLang="en-US" dirty="0"/>
              <a:t> </a:t>
            </a:r>
            <a:r>
              <a:rPr lang="en-US" altLang="zh-CN" dirty="0"/>
              <a:t>research</a:t>
            </a:r>
            <a:r>
              <a:rPr lang="zh-CN" altLang="en-US" dirty="0"/>
              <a:t> </a:t>
            </a:r>
            <a:r>
              <a:rPr lang="en-US" altLang="zh-CN" dirty="0"/>
              <a:t>on</a:t>
            </a:r>
            <a:r>
              <a:rPr lang="zh-CN" altLang="en-US" dirty="0"/>
              <a:t> </a:t>
            </a:r>
            <a:r>
              <a:rPr lang="en-US" altLang="zh-CN" dirty="0"/>
              <a:t>paper</a:t>
            </a:r>
            <a:r>
              <a:rPr lang="zh-CN" altLang="en-US" dirty="0"/>
              <a:t> </a:t>
            </a:r>
            <a:r>
              <a:rPr lang="en-US" altLang="zh-CN" dirty="0"/>
              <a:t>into</a:t>
            </a:r>
            <a:r>
              <a:rPr lang="zh-CN" altLang="en-US" dirty="0"/>
              <a:t> </a:t>
            </a:r>
            <a:r>
              <a:rPr lang="en-US" altLang="zh-CN" dirty="0"/>
              <a:t>practically</a:t>
            </a:r>
            <a:r>
              <a:rPr lang="zh-CN" altLang="en-US" dirty="0"/>
              <a:t> </a:t>
            </a:r>
            <a:r>
              <a:rPr lang="en-US" altLang="zh-CN" dirty="0"/>
              <a:t>usable</a:t>
            </a:r>
            <a:r>
              <a:rPr lang="zh-CN" altLang="en-US" dirty="0"/>
              <a:t> </a:t>
            </a:r>
            <a:r>
              <a:rPr lang="en-US" altLang="zh-CN" dirty="0"/>
              <a:t>features</a:t>
            </a:r>
            <a:r>
              <a:rPr lang="zh-CN" altLang="en-US" dirty="0"/>
              <a:t> </a:t>
            </a:r>
            <a:r>
              <a:rPr lang="en-US" altLang="zh-CN" dirty="0"/>
              <a:t>in</a:t>
            </a:r>
            <a:r>
              <a:rPr lang="zh-CN" altLang="en-US" dirty="0"/>
              <a:t> </a:t>
            </a:r>
            <a:r>
              <a:rPr lang="en-US" altLang="zh-CN" dirty="0"/>
              <a:t>ASKCOS</a:t>
            </a:r>
            <a:r>
              <a:rPr lang="zh-CN" altLang="en-US" dirty="0"/>
              <a:t> </a:t>
            </a:r>
            <a:r>
              <a:rPr lang="en-US" altLang="zh-CN" dirty="0"/>
              <a:t>for</a:t>
            </a:r>
            <a:r>
              <a:rPr lang="zh-CN" altLang="en-US" dirty="0"/>
              <a:t> </a:t>
            </a:r>
            <a:r>
              <a:rPr lang="en-US" altLang="zh-CN" dirty="0"/>
              <a:t>everyone</a:t>
            </a:r>
            <a:r>
              <a:rPr lang="zh-CN" altLang="en-US" dirty="0"/>
              <a:t> </a:t>
            </a:r>
            <a:r>
              <a:rPr lang="en-US" altLang="zh-CN" dirty="0"/>
              <a:t>to</a:t>
            </a:r>
            <a:r>
              <a:rPr lang="zh-CN" altLang="en-US" dirty="0"/>
              <a:t> </a:t>
            </a:r>
            <a:r>
              <a:rPr lang="en-US" altLang="zh-CN" dirty="0"/>
              <a:t>use.</a:t>
            </a:r>
          </a:p>
          <a:p>
            <a:pPr marL="171450" lvl="0" indent="-171450" algn="l" rtl="0">
              <a:spcBef>
                <a:spcPts val="0"/>
              </a:spcBef>
              <a:spcAft>
                <a:spcPts val="0"/>
              </a:spcAft>
              <a:buFontTx/>
              <a:buChar char="-"/>
            </a:pPr>
            <a:r>
              <a:rPr lang="en-US" dirty="0"/>
              <a:t>This is of course not to say that the predictions are perfect. Like ChatGPT, ASKCOS modules can sometimes hallucinate or do alchemy.</a:t>
            </a:r>
          </a:p>
          <a:p>
            <a:pPr marL="171450" lvl="0" indent="-171450" algn="l" rtl="0">
              <a:spcBef>
                <a:spcPts val="0"/>
              </a:spcBef>
              <a:spcAft>
                <a:spcPts val="0"/>
              </a:spcAft>
              <a:buFontTx/>
              <a:buChar char="-"/>
            </a:pPr>
            <a:r>
              <a:rPr lang="en-US" dirty="0"/>
              <a:t>While ASKCOS serves as a platform to showcase the power of latest models, it’s always recommended to make your own judgement about the predictions.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CA23F94F-CD6D-5E10-72FC-5C4CC44F07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207401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E4242F6-D27F-078F-23D0-528EDF9442C8}"/>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E1476BB3-05D1-C068-C959-1D07E9ACFB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D8670777-B610-D757-B91E-AB2022D52C1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Now let’s shift gear a bit towards the open-source part of ASKCOS.</a:t>
            </a:r>
          </a:p>
          <a:p>
            <a:pPr marL="171450" lvl="0" indent="-171450" algn="l" rtl="0">
              <a:spcBef>
                <a:spcPts val="0"/>
              </a:spcBef>
              <a:spcAft>
                <a:spcPts val="0"/>
              </a:spcAft>
              <a:buFontTx/>
              <a:buChar char="-"/>
            </a:pPr>
            <a:r>
              <a:rPr lang="en-US" altLang="zh-CN" dirty="0"/>
              <a:t>First and foremost, ASKCOS</a:t>
            </a:r>
            <a:r>
              <a:rPr lang="zh-CN" altLang="en-US" dirty="0"/>
              <a:t> </a:t>
            </a:r>
            <a:r>
              <a:rPr lang="en-US" altLang="zh-CN" dirty="0"/>
              <a:t>is</a:t>
            </a:r>
            <a:r>
              <a:rPr lang="zh-CN" altLang="en-US" dirty="0"/>
              <a:t> </a:t>
            </a:r>
            <a:r>
              <a:rPr lang="en-US" altLang="zh-CN" dirty="0"/>
              <a:t>designed</a:t>
            </a:r>
            <a:r>
              <a:rPr lang="zh-CN" altLang="en-US" dirty="0"/>
              <a:t> </a:t>
            </a:r>
            <a:r>
              <a:rPr lang="en-US" altLang="zh-CN" dirty="0"/>
              <a:t>for local deployment, which is one of the exact intentions of open-sourcing.</a:t>
            </a:r>
            <a:r>
              <a:rPr lang="zh-CN" altLang="en-US" dirty="0"/>
              <a:t> </a:t>
            </a:r>
            <a:r>
              <a:rPr lang="en-US" altLang="zh-CN" dirty="0"/>
              <a:t>All</a:t>
            </a:r>
            <a:r>
              <a:rPr lang="zh-CN" altLang="en-US" dirty="0"/>
              <a:t> </a:t>
            </a:r>
            <a:r>
              <a:rPr lang="en-US" altLang="zh-CN" dirty="0"/>
              <a:t>you</a:t>
            </a:r>
            <a:r>
              <a:rPr lang="zh-CN" altLang="en-US" dirty="0"/>
              <a:t> </a:t>
            </a:r>
            <a:r>
              <a:rPr lang="en-US" altLang="zh-CN" dirty="0"/>
              <a:t>need</a:t>
            </a:r>
            <a:r>
              <a:rPr lang="zh-CN" altLang="en-US" dirty="0"/>
              <a:t> </a:t>
            </a:r>
            <a:r>
              <a:rPr lang="en-US" altLang="zh-CN" dirty="0"/>
              <a:t>is</a:t>
            </a:r>
            <a:r>
              <a:rPr lang="zh-CN" altLang="en-US" dirty="0"/>
              <a:t> </a:t>
            </a:r>
            <a:r>
              <a:rPr lang="en-US" altLang="zh-CN" dirty="0"/>
              <a:t>the</a:t>
            </a:r>
            <a:r>
              <a:rPr lang="zh-CN" altLang="en-US" dirty="0"/>
              <a:t> </a:t>
            </a:r>
            <a:r>
              <a:rPr lang="en-US" altLang="zh-CN" dirty="0"/>
              <a:t>five</a:t>
            </a:r>
            <a:r>
              <a:rPr lang="zh-CN" altLang="en-US" dirty="0"/>
              <a:t> </a:t>
            </a:r>
            <a:r>
              <a:rPr lang="en-US" altLang="zh-CN" dirty="0"/>
              <a:t>lines</a:t>
            </a:r>
            <a:r>
              <a:rPr lang="zh-CN" altLang="en-US" dirty="0"/>
              <a:t> </a:t>
            </a:r>
            <a:r>
              <a:rPr lang="en-US" altLang="zh-CN" dirty="0"/>
              <a:t>here,</a:t>
            </a:r>
          </a:p>
          <a:p>
            <a:pPr marL="171450" lvl="0" indent="-171450" algn="l" rtl="0">
              <a:spcBef>
                <a:spcPts val="0"/>
              </a:spcBef>
              <a:spcAft>
                <a:spcPts val="0"/>
              </a:spcAft>
              <a:buFontTx/>
              <a:buChar char="-"/>
            </a:pPr>
            <a:r>
              <a:rPr lang="en-US" altLang="zh-CN" dirty="0"/>
              <a:t>which</a:t>
            </a:r>
            <a:r>
              <a:rPr lang="zh-CN" altLang="en-US" dirty="0"/>
              <a:t> </a:t>
            </a:r>
            <a:r>
              <a:rPr lang="en-US" altLang="zh-CN" dirty="0"/>
              <a:t>is</a:t>
            </a:r>
            <a:r>
              <a:rPr lang="zh-CN" altLang="en-US" dirty="0"/>
              <a:t> </a:t>
            </a:r>
            <a:r>
              <a:rPr lang="en-US" altLang="zh-CN" dirty="0"/>
              <a:t>really</a:t>
            </a:r>
            <a:r>
              <a:rPr lang="zh-CN" altLang="en-US" dirty="0"/>
              <a:t> </a:t>
            </a:r>
            <a:r>
              <a:rPr lang="en-US" altLang="zh-CN" dirty="0"/>
              <a:t>just</a:t>
            </a:r>
            <a:r>
              <a:rPr lang="zh-CN" altLang="en-US" dirty="0"/>
              <a:t> </a:t>
            </a:r>
            <a:r>
              <a:rPr lang="en-US" altLang="zh-CN" dirty="0"/>
              <a:t>cloning</a:t>
            </a:r>
            <a:r>
              <a:rPr lang="zh-CN" altLang="en-US" dirty="0"/>
              <a:t> </a:t>
            </a:r>
            <a:r>
              <a:rPr lang="en-US" altLang="zh-CN" dirty="0"/>
              <a:t>the</a:t>
            </a:r>
            <a:r>
              <a:rPr lang="zh-CN" altLang="en-US" dirty="0"/>
              <a:t> </a:t>
            </a:r>
            <a:r>
              <a:rPr lang="en-US" altLang="zh-CN" dirty="0"/>
              <a:t>core</a:t>
            </a:r>
            <a:r>
              <a:rPr lang="zh-CN" altLang="en-US" dirty="0"/>
              <a:t> </a:t>
            </a:r>
            <a:r>
              <a:rPr lang="en-US" altLang="zh-CN" dirty="0"/>
              <a:t>repository,</a:t>
            </a:r>
            <a:r>
              <a:rPr lang="zh-CN" altLang="en-US" dirty="0"/>
              <a:t> </a:t>
            </a:r>
            <a:r>
              <a:rPr lang="en-US" altLang="zh-CN" dirty="0"/>
              <a:t>and</a:t>
            </a:r>
            <a:r>
              <a:rPr lang="zh-CN" altLang="en-US" dirty="0"/>
              <a:t> </a:t>
            </a:r>
            <a:r>
              <a:rPr lang="en-US" altLang="zh-CN" dirty="0"/>
              <a:t>then</a:t>
            </a:r>
            <a:r>
              <a:rPr lang="zh-CN" altLang="en-US" dirty="0"/>
              <a:t> </a:t>
            </a:r>
            <a:r>
              <a:rPr lang="en-US" altLang="zh-CN" dirty="0"/>
              <a:t>deploy</a:t>
            </a:r>
            <a:r>
              <a:rPr lang="zh-CN" altLang="en-US" dirty="0"/>
              <a:t> </a:t>
            </a:r>
            <a:r>
              <a:rPr lang="en-US" altLang="zh-CN" dirty="0"/>
              <a:t>with</a:t>
            </a:r>
            <a:r>
              <a:rPr lang="zh-CN" altLang="en-US" dirty="0"/>
              <a:t> </a:t>
            </a:r>
            <a:r>
              <a:rPr lang="en-US" altLang="zh-CN" dirty="0"/>
              <a:t>one</a:t>
            </a:r>
            <a:r>
              <a:rPr lang="zh-CN" altLang="en-US" dirty="0"/>
              <a:t> </a:t>
            </a:r>
            <a:r>
              <a:rPr lang="en-US" altLang="zh-CN" dirty="0"/>
              <a:t>command,</a:t>
            </a:r>
            <a:r>
              <a:rPr lang="zh-CN" altLang="en-US" dirty="0"/>
              <a:t> </a:t>
            </a:r>
            <a:r>
              <a:rPr lang="en-US" altLang="zh-CN" dirty="0"/>
              <a:t>make</a:t>
            </a:r>
            <a:r>
              <a:rPr lang="zh-CN" altLang="en-US" dirty="0"/>
              <a:t> </a:t>
            </a:r>
            <a:r>
              <a:rPr lang="en-US" altLang="zh-CN" dirty="0"/>
              <a:t>deploy.</a:t>
            </a:r>
          </a:p>
          <a:p>
            <a:pPr marL="171450" lvl="0" indent="-171450" algn="l" rtl="0">
              <a:spcBef>
                <a:spcPts val="0"/>
              </a:spcBef>
              <a:spcAft>
                <a:spcPts val="0"/>
              </a:spcAft>
              <a:buFontTx/>
              <a:buChar char="-"/>
            </a:pPr>
            <a:r>
              <a:rPr lang="en-US" altLang="zh-CN" dirty="0"/>
              <a:t>The</a:t>
            </a:r>
            <a:r>
              <a:rPr lang="zh-CN" altLang="en-US" dirty="0"/>
              <a:t> </a:t>
            </a:r>
            <a:r>
              <a:rPr lang="en-US" altLang="zh-CN" dirty="0"/>
              <a:t>deployment</a:t>
            </a:r>
            <a:r>
              <a:rPr lang="zh-CN" altLang="en-US" dirty="0"/>
              <a:t> </a:t>
            </a:r>
            <a:r>
              <a:rPr lang="en-US" altLang="zh-CN" dirty="0"/>
              <a:t>pipeline</a:t>
            </a:r>
            <a:r>
              <a:rPr lang="zh-CN" altLang="en-US" dirty="0"/>
              <a:t> </a:t>
            </a:r>
            <a:r>
              <a:rPr lang="en-US" altLang="zh-CN" dirty="0"/>
              <a:t>is</a:t>
            </a:r>
            <a:r>
              <a:rPr lang="zh-CN" altLang="en-US" dirty="0"/>
              <a:t> </a:t>
            </a:r>
            <a:r>
              <a:rPr lang="en-US" altLang="zh-CN" dirty="0"/>
              <a:t>fully</a:t>
            </a:r>
            <a:r>
              <a:rPr lang="zh-CN" altLang="en-US" dirty="0"/>
              <a:t> </a:t>
            </a:r>
            <a:r>
              <a:rPr lang="en-US" altLang="zh-CN" dirty="0"/>
              <a:t>automated,</a:t>
            </a:r>
            <a:r>
              <a:rPr lang="zh-CN" altLang="en-US" dirty="0"/>
              <a:t> </a:t>
            </a:r>
            <a:r>
              <a:rPr lang="en-US" altLang="zh-CN" dirty="0"/>
              <a:t>which</a:t>
            </a:r>
            <a:r>
              <a:rPr lang="zh-CN" altLang="en-US" dirty="0"/>
              <a:t> </a:t>
            </a:r>
            <a:r>
              <a:rPr lang="en-US" altLang="zh-CN" dirty="0"/>
              <a:t>helps</a:t>
            </a:r>
            <a:r>
              <a:rPr lang="zh-CN" altLang="en-US" dirty="0"/>
              <a:t> </a:t>
            </a:r>
            <a:r>
              <a:rPr lang="en-US" altLang="zh-CN" dirty="0"/>
              <a:t>you</a:t>
            </a:r>
            <a:r>
              <a:rPr lang="zh-CN" altLang="en-US" dirty="0"/>
              <a:t> </a:t>
            </a:r>
            <a:r>
              <a:rPr lang="en-US" altLang="zh-CN" dirty="0"/>
              <a:t>clone</a:t>
            </a:r>
            <a:r>
              <a:rPr lang="zh-CN" altLang="en-US" dirty="0"/>
              <a:t> </a:t>
            </a:r>
            <a:r>
              <a:rPr lang="en-US" altLang="zh-CN" dirty="0"/>
              <a:t>all</a:t>
            </a:r>
            <a:r>
              <a:rPr lang="zh-CN" altLang="en-US" dirty="0"/>
              <a:t> </a:t>
            </a:r>
            <a:r>
              <a:rPr lang="en-US" altLang="zh-CN" dirty="0"/>
              <a:t>other</a:t>
            </a:r>
            <a:r>
              <a:rPr lang="zh-CN" altLang="en-US" dirty="0"/>
              <a:t> </a:t>
            </a:r>
            <a:r>
              <a:rPr lang="en-US" altLang="zh-CN" dirty="0"/>
              <a:t>repos</a:t>
            </a:r>
            <a:r>
              <a:rPr lang="zh-CN" altLang="en-US" dirty="0"/>
              <a:t> </a:t>
            </a:r>
            <a:r>
              <a:rPr lang="en-US" altLang="zh-CN" dirty="0"/>
              <a:t>for</a:t>
            </a:r>
            <a:r>
              <a:rPr lang="zh-CN" altLang="en-US" dirty="0"/>
              <a:t> </a:t>
            </a:r>
            <a:r>
              <a:rPr lang="en-US" altLang="zh-CN" dirty="0"/>
              <a:t>individual</a:t>
            </a:r>
            <a:r>
              <a:rPr lang="zh-CN" altLang="en-US" dirty="0"/>
              <a:t> </a:t>
            </a:r>
            <a:r>
              <a:rPr lang="en-US" altLang="zh-CN" dirty="0"/>
              <a:t>modules,</a:t>
            </a:r>
            <a:r>
              <a:rPr lang="zh-CN" altLang="en-US" dirty="0"/>
              <a:t> </a:t>
            </a:r>
            <a:r>
              <a:rPr lang="en-US" altLang="zh-CN" dirty="0"/>
              <a:t>download</a:t>
            </a:r>
            <a:r>
              <a:rPr lang="zh-CN" altLang="en-US" dirty="0"/>
              <a:t> </a:t>
            </a:r>
            <a:r>
              <a:rPr lang="en-US" altLang="zh-CN" dirty="0"/>
              <a:t>data</a:t>
            </a:r>
            <a:r>
              <a:rPr lang="zh-CN" altLang="en-US" dirty="0"/>
              <a:t> </a:t>
            </a:r>
            <a:r>
              <a:rPr lang="en-US" altLang="zh-CN" dirty="0"/>
              <a:t>or</a:t>
            </a:r>
            <a:r>
              <a:rPr lang="zh-CN" altLang="en-US" dirty="0"/>
              <a:t> </a:t>
            </a:r>
            <a:r>
              <a:rPr lang="en-US" altLang="zh-CN" dirty="0"/>
              <a:t>models,</a:t>
            </a:r>
            <a:r>
              <a:rPr lang="zh-CN" altLang="en-US" dirty="0"/>
              <a:t> </a:t>
            </a:r>
            <a:r>
              <a:rPr lang="en-US" altLang="zh-CN" dirty="0"/>
              <a:t>build</a:t>
            </a:r>
            <a:r>
              <a:rPr lang="zh-CN" altLang="en-US" dirty="0"/>
              <a:t> </a:t>
            </a:r>
            <a:r>
              <a:rPr lang="en-US" altLang="zh-CN" dirty="0"/>
              <a:t>docker environments,</a:t>
            </a:r>
            <a:r>
              <a:rPr lang="zh-CN" altLang="en-US" dirty="0"/>
              <a:t> </a:t>
            </a:r>
            <a:r>
              <a:rPr lang="en-US" altLang="zh-CN" dirty="0"/>
              <a:t>and</a:t>
            </a:r>
            <a:r>
              <a:rPr lang="zh-CN" altLang="en-US" dirty="0"/>
              <a:t> </a:t>
            </a:r>
            <a:r>
              <a:rPr lang="en-US" altLang="zh-CN" dirty="0"/>
              <a:t>then</a:t>
            </a:r>
            <a:r>
              <a:rPr lang="zh-CN" altLang="en-US" dirty="0"/>
              <a:t> </a:t>
            </a:r>
            <a:r>
              <a:rPr lang="en-US" altLang="zh-CN" dirty="0"/>
              <a:t>starting</a:t>
            </a:r>
            <a:r>
              <a:rPr lang="zh-CN" altLang="en-US" dirty="0"/>
              <a:t> </a:t>
            </a:r>
            <a:r>
              <a:rPr lang="en-US" altLang="zh-CN" dirty="0"/>
              <a:t>ASKCOS</a:t>
            </a:r>
            <a:r>
              <a:rPr lang="zh-CN" altLang="en-US" dirty="0"/>
              <a:t> </a:t>
            </a:r>
            <a:r>
              <a:rPr lang="en-US" altLang="zh-CN" dirty="0"/>
              <a:t>services in docker containers.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C25F3F98-E61C-D3DB-F8E8-CE27ABF9D3A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197827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C8369B70-574B-BB69-1E77-960D2CFC7895}"/>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AAACC370-6663-1B7E-1063-1340649C130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F4E5AA57-753F-529C-0A74-3078B16060E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We will start with a quick demo showing the basic usage of ASKCOS.</a:t>
            </a:r>
          </a:p>
          <a:p>
            <a:pPr marL="171450" lvl="0" indent="-171450" algn="l" rtl="0">
              <a:spcBef>
                <a:spcPts val="0"/>
              </a:spcBef>
              <a:spcAft>
                <a:spcPts val="0"/>
              </a:spcAft>
              <a:buFontTx/>
              <a:buChar char="-"/>
            </a:pPr>
            <a:r>
              <a:rPr lang="en-US" sz="1800" b="0" i="0" u="none" strike="noStrike" dirty="0">
                <a:solidFill>
                  <a:srgbClr val="000000"/>
                </a:solidFill>
                <a:effectLst/>
                <a:latin typeface="Arial" panose="020B0604020202020204" pitchFamily="34" charset="0"/>
              </a:rPr>
              <a:t>(Start the clip) We start from the interactive planning canvas with some moderately complex target, click ONE STEP, double click the intermediate of interest to expand, and do it again.</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800" dirty="0"/>
              <a:t>Here the ASKCOS app was hosted on a modern-day desktop which you can buy for a thousand dollars.</a:t>
            </a:r>
          </a:p>
          <a:p>
            <a:pPr marL="171450" lvl="0" indent="-171450" algn="l" rtl="0">
              <a:spcBef>
                <a:spcPts val="0"/>
              </a:spcBef>
              <a:spcAft>
                <a:spcPts val="0"/>
              </a:spcAft>
              <a:buFontTx/>
              <a:buChar char="-"/>
            </a:pPr>
            <a:r>
              <a:rPr lang="en-US" sz="1800" b="0" i="0" u="none" strike="noStrike" dirty="0">
                <a:solidFill>
                  <a:srgbClr val="000000"/>
                </a:solidFill>
                <a:effectLst/>
                <a:latin typeface="Arial" panose="020B0604020202020204" pitchFamily="34" charset="0"/>
              </a:rPr>
              <a:t>And each expansion takes as few as 2-3 seconds on this machine.</a:t>
            </a:r>
            <a:endParaRPr dirty="0"/>
          </a:p>
        </p:txBody>
      </p:sp>
      <p:sp>
        <p:nvSpPr>
          <p:cNvPr id="90" name="Google Shape;90;gfcc0866760_0_158:notes">
            <a:extLst>
              <a:ext uri="{FF2B5EF4-FFF2-40B4-BE49-F238E27FC236}">
                <a16:creationId xmlns:a16="http://schemas.microsoft.com/office/drawing/2014/main" id="{44530B80-4AEB-D4A5-AF22-A1C47E9A311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533219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C5303BFE-A7F8-5CE3-CC26-1E61EEB9C28F}"/>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DC79DD32-38BD-7D59-C7E2-D86A790B311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001D1B67-9777-8EC9-C25C-3DAF68DF0DE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The latest version of ASKCOS was designed to be microservice-based, in which the user can interact with the APIs directly, or via the frontend graphic user interface.</a:t>
            </a:r>
          </a:p>
          <a:p>
            <a:pPr marL="171450" lvl="0" indent="-171450" algn="l" rtl="0">
              <a:spcBef>
                <a:spcPts val="0"/>
              </a:spcBef>
              <a:spcAft>
                <a:spcPts val="0"/>
              </a:spcAft>
              <a:buFontTx/>
              <a:buChar char="-"/>
            </a:pPr>
            <a:r>
              <a:rPr lang="en-US" dirty="0"/>
              <a:t>The frontend is written in Vue and the API gateway in </a:t>
            </a:r>
            <a:r>
              <a:rPr lang="en-US" dirty="0" err="1"/>
              <a:t>FastAPI</a:t>
            </a:r>
            <a:r>
              <a:rPr lang="en-US" dirty="0"/>
              <a:t>.</a:t>
            </a:r>
          </a:p>
          <a:p>
            <a:pPr marL="171450" lvl="0" indent="-171450" algn="l" rtl="0">
              <a:spcBef>
                <a:spcPts val="0"/>
              </a:spcBef>
              <a:spcAft>
                <a:spcPts val="0"/>
              </a:spcAft>
              <a:buFontTx/>
              <a:buChar char="-"/>
            </a:pPr>
            <a:r>
              <a:rPr lang="en-US" dirty="0"/>
              <a:t>The API gateway implements various wrappers, which are simple classes forwarding http requests to the corresponding backend services, as in the bottom left.</a:t>
            </a:r>
          </a:p>
          <a:p>
            <a:pPr marL="171450" lvl="0" indent="-171450" algn="l" rtl="0">
              <a:spcBef>
                <a:spcPts val="0"/>
              </a:spcBef>
              <a:spcAft>
                <a:spcPts val="0"/>
              </a:spcAft>
              <a:buFontTx/>
              <a:buChar char="-"/>
            </a:pPr>
            <a:r>
              <a:rPr lang="en-US" dirty="0"/>
              <a:t>We did a major refactor in 2023 to turn the previously monolithic Python-based ASKCOS into a collection of microservices with a centralized API gateway,</a:t>
            </a:r>
          </a:p>
          <a:p>
            <a:pPr marL="171450" lvl="0" indent="-171450" algn="l" rtl="0">
              <a:spcBef>
                <a:spcPts val="0"/>
              </a:spcBef>
              <a:spcAft>
                <a:spcPts val="0"/>
              </a:spcAft>
              <a:buFontTx/>
              <a:buChar char="-"/>
            </a:pPr>
            <a:r>
              <a:rPr lang="en-US" dirty="0"/>
              <a:t>which increased the modularization tremendously, and moreover, eliminated the possibility of dependency conflicts between the now containerized prediction services.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F7EB2352-8792-01F9-3DB6-412F266665E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036089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4CFC2933-CBCD-2EC5-5429-3FD8F4F25BE5}"/>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9E256723-ED34-F5C7-8B9C-5252B77E94B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F5E973AF-60EA-70D9-DA2A-C9B8AB49490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800" b="0" i="0" u="none" strike="noStrike" dirty="0">
                <a:solidFill>
                  <a:srgbClr val="000000"/>
                </a:solidFill>
                <a:effectLst/>
                <a:latin typeface="Calibri" panose="020F0502020204030204" pitchFamily="34" charset="0"/>
              </a:rPr>
              <a:t>While we don’t expose API access for the public site, if you deploy ASKCOS</a:t>
            </a:r>
            <a:r>
              <a:rPr lang="zh-CN" altLang="en-US" sz="1800" b="0"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by yourself, you will be able to access the up-to-date API documentation which is automatically generated and pre-filled with working sample queries.</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800" b="0" i="0" u="none" strike="noStrike" dirty="0">
                <a:solidFill>
                  <a:srgbClr val="000000"/>
                </a:solidFill>
                <a:effectLst/>
                <a:latin typeface="Calibri" panose="020F0502020204030204" pitchFamily="34" charset="0"/>
              </a:rPr>
              <a:t>Here I’ll show a quick video for the API usage.</a:t>
            </a:r>
            <a:endParaRPr dirty="0"/>
          </a:p>
        </p:txBody>
      </p:sp>
      <p:sp>
        <p:nvSpPr>
          <p:cNvPr id="90" name="Google Shape;90;gfcc0866760_0_158:notes">
            <a:extLst>
              <a:ext uri="{FF2B5EF4-FFF2-40B4-BE49-F238E27FC236}">
                <a16:creationId xmlns:a16="http://schemas.microsoft.com/office/drawing/2014/main" id="{901398AC-2CA9-9DF8-A24C-7C29A79A21C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53954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B932D690-0A59-789B-0194-DDD265CB269C}"/>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D48C00B5-E65D-EE66-3F1F-3B65E989AF9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B9305095-9EB0-1422-41E8-B157149F8A5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The next few slides are going to be more exciting, as we will be seeing some real codes, reproduced from the repo</a:t>
            </a:r>
            <a:r>
              <a:rPr lang="zh-CN" altLang="en-US" dirty="0"/>
              <a:t> </a:t>
            </a:r>
            <a:r>
              <a:rPr lang="en-US" altLang="zh-CN" dirty="0"/>
              <a:t>for</a:t>
            </a:r>
            <a:r>
              <a:rPr lang="zh-CN" altLang="en-US" dirty="0"/>
              <a:t> </a:t>
            </a:r>
            <a:r>
              <a:rPr lang="en-US" altLang="zh-CN" dirty="0"/>
              <a:t>the</a:t>
            </a:r>
            <a:r>
              <a:rPr lang="zh-CN" altLang="en-US" dirty="0"/>
              <a:t> </a:t>
            </a:r>
            <a:r>
              <a:rPr lang="en-US" altLang="zh-CN" dirty="0"/>
              <a:t>API gateway of ASKCOS and slightly simplified for illustration.</a:t>
            </a:r>
          </a:p>
          <a:p>
            <a:pPr marL="171450" lvl="0" indent="-171450" algn="l" rtl="0">
              <a:spcBef>
                <a:spcPts val="0"/>
              </a:spcBef>
              <a:spcAft>
                <a:spcPts val="0"/>
              </a:spcAft>
              <a:buFontTx/>
              <a:buChar char="-"/>
            </a:pPr>
            <a:r>
              <a:rPr lang="en-US" altLang="zh-CN" dirty="0"/>
              <a:t>As with all open-source projects, it is important for the code to be</a:t>
            </a:r>
            <a:r>
              <a:rPr lang="zh-CN" altLang="en-US" dirty="0"/>
              <a:t> </a:t>
            </a:r>
            <a:r>
              <a:rPr lang="en-US" altLang="zh-CN" dirty="0"/>
              <a:t>readable</a:t>
            </a:r>
            <a:r>
              <a:rPr lang="zh-CN" altLang="en-US" dirty="0"/>
              <a:t> </a:t>
            </a:r>
            <a:r>
              <a:rPr lang="en-US" altLang="zh-CN" dirty="0"/>
              <a:t>and</a:t>
            </a:r>
            <a:r>
              <a:rPr lang="zh-CN" altLang="en-US" dirty="0"/>
              <a:t> </a:t>
            </a:r>
            <a:r>
              <a:rPr lang="en-US" altLang="zh-CN" dirty="0"/>
              <a:t>yet</a:t>
            </a:r>
            <a:r>
              <a:rPr lang="zh-CN" altLang="en-US" dirty="0"/>
              <a:t> </a:t>
            </a:r>
            <a:r>
              <a:rPr lang="en-US" altLang="zh-CN" dirty="0"/>
              <a:t>lightweight</a:t>
            </a:r>
            <a:r>
              <a:rPr lang="zh-CN" altLang="en-US" dirty="0"/>
              <a:t> </a:t>
            </a:r>
            <a:r>
              <a:rPr lang="en-US" altLang="zh-CN" dirty="0"/>
              <a:t>in</a:t>
            </a:r>
            <a:r>
              <a:rPr lang="zh-CN" altLang="en-US" dirty="0"/>
              <a:t> </a:t>
            </a:r>
            <a:r>
              <a:rPr lang="en-US" altLang="zh-CN" dirty="0"/>
              <a:t>order</a:t>
            </a:r>
            <a:r>
              <a:rPr lang="zh-CN" altLang="en-US" dirty="0"/>
              <a:t> </a:t>
            </a:r>
            <a:r>
              <a:rPr lang="en-US" altLang="zh-CN" dirty="0"/>
              <a:t>to</a:t>
            </a:r>
            <a:r>
              <a:rPr lang="zh-CN" altLang="en-US" dirty="0"/>
              <a:t> </a:t>
            </a:r>
            <a:r>
              <a:rPr lang="en-US" altLang="zh-CN" dirty="0"/>
              <a:t>be maintainable and extensible.</a:t>
            </a:r>
          </a:p>
          <a:p>
            <a:pPr marL="171450" lvl="0" indent="-171450" algn="l" rtl="0">
              <a:spcBef>
                <a:spcPts val="0"/>
              </a:spcBef>
              <a:spcAft>
                <a:spcPts val="0"/>
              </a:spcAft>
              <a:buFontTx/>
              <a:buChar char="-"/>
            </a:pPr>
            <a:r>
              <a:rPr lang="en-US" altLang="zh-CN" dirty="0"/>
              <a:t>This</a:t>
            </a:r>
            <a:r>
              <a:rPr lang="zh-CN" altLang="en-US" dirty="0"/>
              <a:t> </a:t>
            </a:r>
            <a:r>
              <a:rPr lang="en-US" altLang="zh-CN" dirty="0"/>
              <a:t>is</a:t>
            </a:r>
            <a:r>
              <a:rPr lang="zh-CN" altLang="en-US" dirty="0"/>
              <a:t> </a:t>
            </a:r>
            <a:r>
              <a:rPr lang="en-US" altLang="zh-CN" dirty="0"/>
              <a:t>especially</a:t>
            </a:r>
            <a:r>
              <a:rPr lang="zh-CN" altLang="en-US" dirty="0"/>
              <a:t> </a:t>
            </a:r>
            <a:r>
              <a:rPr lang="en-US" altLang="zh-CN" dirty="0"/>
              <a:t>relevant</a:t>
            </a:r>
            <a:r>
              <a:rPr lang="zh-CN" altLang="en-US" dirty="0"/>
              <a:t> </a:t>
            </a:r>
            <a:r>
              <a:rPr lang="en-US" altLang="zh-CN" dirty="0"/>
              <a:t>for</a:t>
            </a:r>
            <a:r>
              <a:rPr lang="zh-CN" altLang="en-US" dirty="0"/>
              <a:t> </a:t>
            </a:r>
            <a:r>
              <a:rPr lang="en-US" altLang="zh-CN" dirty="0"/>
              <a:t>ASKCOS,</a:t>
            </a:r>
            <a:r>
              <a:rPr lang="zh-CN" altLang="en-US" dirty="0"/>
              <a:t> </a:t>
            </a:r>
            <a:r>
              <a:rPr lang="en-US" altLang="zh-CN" dirty="0"/>
              <a:t>whose</a:t>
            </a:r>
            <a:r>
              <a:rPr lang="zh-CN" altLang="en-US" dirty="0"/>
              <a:t> </a:t>
            </a:r>
            <a:r>
              <a:rPr lang="en-US" altLang="zh-CN" dirty="0"/>
              <a:t>API</a:t>
            </a:r>
            <a:r>
              <a:rPr lang="zh-CN" altLang="en-US" dirty="0"/>
              <a:t> </a:t>
            </a:r>
            <a:r>
              <a:rPr lang="en-US" altLang="zh-CN" dirty="0"/>
              <a:t>gateway</a:t>
            </a:r>
            <a:r>
              <a:rPr lang="zh-CN" altLang="en-US" dirty="0"/>
              <a:t> </a:t>
            </a:r>
            <a:r>
              <a:rPr lang="en-US" altLang="zh-CN" dirty="0"/>
              <a:t>needs</a:t>
            </a:r>
            <a:r>
              <a:rPr lang="zh-CN" altLang="en-US" dirty="0"/>
              <a:t> </a:t>
            </a:r>
            <a:r>
              <a:rPr lang="en-US" altLang="zh-CN" dirty="0"/>
              <a:t>to</a:t>
            </a:r>
            <a:r>
              <a:rPr lang="zh-CN" altLang="en-US" dirty="0"/>
              <a:t> </a:t>
            </a:r>
            <a:r>
              <a:rPr lang="en-US" altLang="zh-CN" dirty="0"/>
              <a:t>manage</a:t>
            </a:r>
            <a:r>
              <a:rPr lang="zh-CN" altLang="en-US" dirty="0"/>
              <a:t> </a:t>
            </a:r>
            <a:r>
              <a:rPr lang="en-US" altLang="zh-CN" dirty="0"/>
              <a:t>quite</a:t>
            </a:r>
            <a:r>
              <a:rPr lang="zh-CN" altLang="en-US" dirty="0"/>
              <a:t> </a:t>
            </a:r>
            <a:r>
              <a:rPr lang="en-US" altLang="zh-CN" dirty="0"/>
              <a:t>a</a:t>
            </a:r>
            <a:r>
              <a:rPr lang="zh-CN" altLang="en-US" dirty="0"/>
              <a:t> </a:t>
            </a:r>
            <a:r>
              <a:rPr lang="en-US" altLang="zh-CN" dirty="0"/>
              <a:t>number</a:t>
            </a:r>
            <a:r>
              <a:rPr lang="zh-CN" altLang="en-US" dirty="0"/>
              <a:t> </a:t>
            </a:r>
            <a:r>
              <a:rPr lang="en-US" altLang="zh-CN" dirty="0"/>
              <a:t>of</a:t>
            </a:r>
            <a:r>
              <a:rPr lang="zh-CN" altLang="en-US" dirty="0"/>
              <a:t> </a:t>
            </a:r>
            <a:r>
              <a:rPr lang="en-US" altLang="zh-CN" dirty="0"/>
              <a:t>backend</a:t>
            </a:r>
            <a:r>
              <a:rPr lang="zh-CN" altLang="en-US" dirty="0"/>
              <a:t> </a:t>
            </a:r>
            <a:r>
              <a:rPr lang="en-US" altLang="zh-CN" dirty="0"/>
              <a:t>services</a:t>
            </a:r>
            <a:r>
              <a:rPr lang="zh-CN" altLang="en-US" dirty="0"/>
              <a:t> </a:t>
            </a:r>
            <a:r>
              <a:rPr lang="en-US" altLang="zh-CN" dirty="0"/>
              <a:t>which</a:t>
            </a:r>
            <a:r>
              <a:rPr lang="zh-CN" altLang="en-US" dirty="0"/>
              <a:t> </a:t>
            </a:r>
            <a:r>
              <a:rPr lang="en-US" altLang="zh-CN" dirty="0"/>
              <a:t>may</a:t>
            </a:r>
            <a:r>
              <a:rPr lang="zh-CN" altLang="en-US" dirty="0"/>
              <a:t> </a:t>
            </a:r>
            <a:r>
              <a:rPr lang="en-US" altLang="zh-CN" dirty="0"/>
              <a:t>be</a:t>
            </a:r>
            <a:r>
              <a:rPr lang="zh-CN" altLang="en-US" dirty="0"/>
              <a:t> </a:t>
            </a:r>
            <a:r>
              <a:rPr lang="en-US" altLang="zh-CN" dirty="0"/>
              <a:t>performing</a:t>
            </a:r>
            <a:r>
              <a:rPr lang="zh-CN" altLang="en-US" dirty="0"/>
              <a:t> </a:t>
            </a:r>
            <a:r>
              <a:rPr lang="en-US" altLang="zh-CN" dirty="0"/>
              <a:t>very</a:t>
            </a:r>
            <a:r>
              <a:rPr lang="zh-CN" altLang="en-US" dirty="0"/>
              <a:t> </a:t>
            </a:r>
            <a:r>
              <a:rPr lang="en-US" altLang="zh-CN" dirty="0"/>
              <a:t>different</a:t>
            </a:r>
            <a:r>
              <a:rPr lang="zh-CN" altLang="en-US" dirty="0"/>
              <a:t> </a:t>
            </a:r>
            <a:r>
              <a:rPr lang="en-US" altLang="zh-CN" dirty="0"/>
              <a:t>prediction</a:t>
            </a:r>
            <a:r>
              <a:rPr lang="zh-CN" altLang="en-US" dirty="0"/>
              <a:t> </a:t>
            </a:r>
            <a:r>
              <a:rPr lang="en-US" altLang="zh-CN" dirty="0"/>
              <a:t>tasks.</a:t>
            </a:r>
          </a:p>
          <a:p>
            <a:pPr marL="171450" lvl="0" indent="-171450" algn="l" rtl="0">
              <a:spcBef>
                <a:spcPts val="0"/>
              </a:spcBef>
              <a:spcAft>
                <a:spcPts val="0"/>
              </a:spcAft>
              <a:buFontTx/>
              <a:buChar char="-"/>
            </a:pPr>
            <a:r>
              <a:rPr lang="en-US" altLang="zh-CN" dirty="0"/>
              <a:t>One of the ways we use is templating (with a bit of abuse of terminology), which means to write code in a standard</a:t>
            </a:r>
            <a:r>
              <a:rPr lang="zh-CN" altLang="en-US" dirty="0"/>
              <a:t> </a:t>
            </a:r>
            <a:r>
              <a:rPr lang="en-US" altLang="zh-CN" dirty="0"/>
              <a:t>format.</a:t>
            </a:r>
          </a:p>
          <a:p>
            <a:pPr marL="171450" lvl="0" indent="-171450" algn="l" rtl="0">
              <a:spcBef>
                <a:spcPts val="0"/>
              </a:spcBef>
              <a:spcAft>
                <a:spcPts val="0"/>
              </a:spcAft>
              <a:buFontTx/>
              <a:buChar char="-"/>
            </a:pPr>
            <a:r>
              <a:rPr lang="en-US" altLang="zh-CN" dirty="0"/>
              <a:t>This is central for the implementation of the API gateway for endpoint binding,</a:t>
            </a:r>
            <a:r>
              <a:rPr lang="zh-CN" altLang="en-US" dirty="0"/>
              <a:t> </a:t>
            </a:r>
            <a:r>
              <a:rPr lang="en-US" altLang="zh-CN" dirty="0"/>
              <a:t>the</a:t>
            </a:r>
            <a:r>
              <a:rPr lang="zh-CN" altLang="en-US" dirty="0"/>
              <a:t> </a:t>
            </a:r>
            <a:r>
              <a:rPr lang="en-US" altLang="zh-CN" dirty="0"/>
              <a:t>core</a:t>
            </a:r>
            <a:r>
              <a:rPr lang="zh-CN" altLang="en-US" dirty="0"/>
              <a:t> </a:t>
            </a:r>
            <a:r>
              <a:rPr lang="en-US" altLang="zh-CN" dirty="0"/>
              <a:t>logic</a:t>
            </a:r>
            <a:r>
              <a:rPr lang="zh-CN" altLang="en-US" dirty="0"/>
              <a:t> </a:t>
            </a:r>
            <a:r>
              <a:rPr lang="en-US" altLang="zh-CN" dirty="0"/>
              <a:t>of</a:t>
            </a:r>
            <a:r>
              <a:rPr lang="zh-CN" altLang="en-US" dirty="0"/>
              <a:t> </a:t>
            </a:r>
            <a:r>
              <a:rPr lang="en-US" altLang="zh-CN" dirty="0"/>
              <a:t>which</a:t>
            </a:r>
            <a:r>
              <a:rPr lang="zh-CN" altLang="en-US" dirty="0"/>
              <a:t> </a:t>
            </a:r>
            <a:r>
              <a:rPr lang="en-US" altLang="zh-CN" dirty="0"/>
              <a:t>is</a:t>
            </a:r>
            <a:r>
              <a:rPr lang="zh-CN" altLang="en-US" dirty="0"/>
              <a:t> </a:t>
            </a:r>
            <a:r>
              <a:rPr lang="en-US" altLang="zh-CN" dirty="0"/>
              <a:t>shown</a:t>
            </a:r>
            <a:r>
              <a:rPr lang="zh-CN" altLang="en-US" dirty="0"/>
              <a:t> </a:t>
            </a:r>
            <a:r>
              <a:rPr lang="en-US" altLang="zh-CN" dirty="0"/>
              <a:t>on</a:t>
            </a:r>
            <a:r>
              <a:rPr lang="zh-CN" altLang="en-US" dirty="0"/>
              <a:t> </a:t>
            </a:r>
            <a:r>
              <a:rPr lang="en-US" altLang="zh-CN" dirty="0"/>
              <a:t>the</a:t>
            </a:r>
            <a:r>
              <a:rPr lang="zh-CN" altLang="en-US" dirty="0"/>
              <a:t> </a:t>
            </a:r>
            <a:r>
              <a:rPr lang="en-US" altLang="zh-CN" dirty="0"/>
              <a:t>left.</a:t>
            </a:r>
            <a:r>
              <a:rPr lang="zh-CN" altLang="en-US" dirty="0"/>
              <a:t> </a:t>
            </a:r>
            <a:r>
              <a:rPr lang="en-US" altLang="zh-CN" dirty="0"/>
              <a:t>Two</a:t>
            </a:r>
            <a:r>
              <a:rPr lang="zh-CN" altLang="en-US" dirty="0"/>
              <a:t> </a:t>
            </a:r>
            <a:r>
              <a:rPr lang="en-US" altLang="zh-CN" dirty="0"/>
              <a:t>simple for loops first iterate over all wrappers in the wrapper registry, and then over all methods in a wrapper, to bind those methods under the corresponding paths with the wrapper prefix and the method name.</a:t>
            </a:r>
          </a:p>
          <a:p>
            <a:pPr marL="171450" lvl="0" indent="-171450" algn="l" rtl="0">
              <a:spcBef>
                <a:spcPts val="0"/>
              </a:spcBef>
              <a:spcAft>
                <a:spcPts val="0"/>
              </a:spcAft>
              <a:buFontTx/>
              <a:buChar char="-"/>
            </a:pPr>
            <a:r>
              <a:rPr lang="en-US" altLang="zh-CN" dirty="0"/>
              <a:t>On the right, any wrapper, such as the wrapper for </a:t>
            </a:r>
            <a:r>
              <a:rPr lang="en-US" altLang="zh-CN" dirty="0" err="1"/>
              <a:t>SCScore</a:t>
            </a:r>
            <a:r>
              <a:rPr lang="en-US" altLang="zh-CN" dirty="0"/>
              <a:t> here,</a:t>
            </a:r>
            <a:r>
              <a:rPr lang="zh-CN" altLang="en-US" dirty="0"/>
              <a:t> </a:t>
            </a:r>
            <a:r>
              <a:rPr lang="en-US" altLang="zh-CN" dirty="0"/>
              <a:t>has</a:t>
            </a:r>
            <a:r>
              <a:rPr lang="zh-CN" altLang="en-US" dirty="0"/>
              <a:t> </a:t>
            </a:r>
            <a:r>
              <a:rPr lang="en-US" altLang="zh-CN" dirty="0"/>
              <a:t>a</a:t>
            </a:r>
            <a:r>
              <a:rPr lang="zh-CN" altLang="en-US" dirty="0"/>
              <a:t> </a:t>
            </a:r>
            <a:r>
              <a:rPr lang="en-US" altLang="zh-CN" dirty="0"/>
              <a:t>standard</a:t>
            </a:r>
            <a:r>
              <a:rPr lang="zh-CN" altLang="en-US" dirty="0"/>
              <a:t> </a:t>
            </a:r>
            <a:r>
              <a:rPr lang="en-US" altLang="zh-CN" dirty="0"/>
              <a:t>format</a:t>
            </a:r>
            <a:r>
              <a:rPr lang="zh-CN" altLang="en-US" dirty="0"/>
              <a:t> </a:t>
            </a:r>
            <a:r>
              <a:rPr lang="en-US" altLang="zh-CN" dirty="0"/>
              <a:t>for</a:t>
            </a:r>
            <a:r>
              <a:rPr lang="zh-CN" altLang="en-US" dirty="0"/>
              <a:t> </a:t>
            </a:r>
            <a:r>
              <a:rPr lang="en-US" altLang="zh-CN" dirty="0"/>
              <a:t>definition.</a:t>
            </a:r>
            <a:r>
              <a:rPr lang="zh-CN" altLang="en-US" dirty="0"/>
              <a:t> </a:t>
            </a:r>
            <a:r>
              <a:rPr lang="en-US" altLang="zh-CN" dirty="0"/>
              <a:t>It</a:t>
            </a:r>
            <a:r>
              <a:rPr lang="zh-CN" altLang="en-US" dirty="0"/>
              <a:t> </a:t>
            </a:r>
            <a:r>
              <a:rPr lang="en-US" altLang="zh-CN" dirty="0"/>
              <a:t>is registered automatically into</a:t>
            </a:r>
            <a:r>
              <a:rPr lang="zh-CN" altLang="en-US" dirty="0"/>
              <a:t> </a:t>
            </a:r>
            <a:r>
              <a:rPr lang="en-US" altLang="zh-CN" dirty="0"/>
              <a:t>the</a:t>
            </a:r>
            <a:r>
              <a:rPr lang="zh-CN" altLang="en-US" dirty="0"/>
              <a:t> </a:t>
            </a:r>
            <a:r>
              <a:rPr lang="en-US" altLang="zh-CN" dirty="0"/>
              <a:t>wrapper</a:t>
            </a:r>
            <a:r>
              <a:rPr lang="zh-CN" altLang="en-US" dirty="0"/>
              <a:t> </a:t>
            </a:r>
            <a:r>
              <a:rPr lang="en-US" altLang="zh-CN" dirty="0"/>
              <a:t>registry</a:t>
            </a:r>
            <a:r>
              <a:rPr lang="zh-CN" altLang="en-US" dirty="0"/>
              <a:t> </a:t>
            </a:r>
            <a:r>
              <a:rPr lang="en-US" altLang="zh-CN" dirty="0"/>
              <a:t>at definition, along</a:t>
            </a:r>
            <a:r>
              <a:rPr lang="zh-CN" altLang="en-US" dirty="0"/>
              <a:t> </a:t>
            </a:r>
            <a:r>
              <a:rPr lang="en-US" altLang="zh-CN" dirty="0"/>
              <a:t>with the schema for its input and response classes.</a:t>
            </a:r>
          </a:p>
          <a:p>
            <a:pPr marL="171450" lvl="0" indent="-171450" algn="l" rtl="0">
              <a:spcBef>
                <a:spcPts val="0"/>
              </a:spcBef>
              <a:spcAft>
                <a:spcPts val="0"/>
              </a:spcAft>
              <a:buFontTx/>
              <a:buChar char="-"/>
            </a:pPr>
            <a:r>
              <a:rPr lang="en-US" altLang="zh-CN" dirty="0"/>
              <a:t>If</a:t>
            </a:r>
            <a:r>
              <a:rPr lang="zh-CN" altLang="en-US" dirty="0"/>
              <a:t> </a:t>
            </a:r>
            <a:r>
              <a:rPr lang="en-US" altLang="zh-CN" dirty="0"/>
              <a:t>we</a:t>
            </a:r>
            <a:r>
              <a:rPr lang="zh-CN" altLang="en-US" dirty="0"/>
              <a:t> </a:t>
            </a:r>
            <a:r>
              <a:rPr lang="en-US" altLang="zh-CN" dirty="0"/>
              <a:t>substitute</a:t>
            </a:r>
            <a:r>
              <a:rPr lang="zh-CN" altLang="en-US" dirty="0"/>
              <a:t> </a:t>
            </a:r>
            <a:r>
              <a:rPr lang="en-US" altLang="zh-CN" dirty="0"/>
              <a:t>the</a:t>
            </a:r>
            <a:r>
              <a:rPr lang="zh-CN" altLang="en-US" dirty="0"/>
              <a:t> </a:t>
            </a:r>
            <a:r>
              <a:rPr lang="en-US" altLang="zh-CN" dirty="0"/>
              <a:t>wrapper</a:t>
            </a:r>
            <a:r>
              <a:rPr lang="zh-CN" altLang="en-US" dirty="0"/>
              <a:t> </a:t>
            </a:r>
            <a:r>
              <a:rPr lang="en-US" altLang="zh-CN" dirty="0"/>
              <a:t>attributes</a:t>
            </a:r>
            <a:r>
              <a:rPr lang="zh-CN" altLang="en-US" dirty="0"/>
              <a:t> </a:t>
            </a:r>
            <a:r>
              <a:rPr lang="en-US" altLang="zh-CN" dirty="0"/>
              <a:t>into</a:t>
            </a:r>
            <a:r>
              <a:rPr lang="zh-CN" altLang="en-US" dirty="0"/>
              <a:t> </a:t>
            </a:r>
            <a:r>
              <a:rPr lang="en-US" altLang="zh-CN" dirty="0"/>
              <a:t>the</a:t>
            </a:r>
            <a:r>
              <a:rPr lang="zh-CN" altLang="en-US" dirty="0"/>
              <a:t> </a:t>
            </a:r>
            <a:r>
              <a:rPr lang="en-US" altLang="zh-CN" dirty="0"/>
              <a:t>for</a:t>
            </a:r>
            <a:r>
              <a:rPr lang="zh-CN" altLang="en-US" dirty="0"/>
              <a:t> </a:t>
            </a:r>
            <a:r>
              <a:rPr lang="en-US" altLang="zh-CN" dirty="0"/>
              <a:t>loop</a:t>
            </a:r>
            <a:r>
              <a:rPr lang="zh-CN" altLang="en-US" dirty="0"/>
              <a:t> </a:t>
            </a:r>
            <a:r>
              <a:rPr lang="en-US" altLang="zh-CN" dirty="0"/>
              <a:t>and</a:t>
            </a:r>
            <a:r>
              <a:rPr lang="zh-CN" altLang="en-US" dirty="0"/>
              <a:t> </a:t>
            </a:r>
            <a:r>
              <a:rPr lang="en-US" altLang="zh-CN" dirty="0"/>
              <a:t>work</a:t>
            </a:r>
            <a:r>
              <a:rPr lang="zh-CN" altLang="en-US" dirty="0"/>
              <a:t> </a:t>
            </a:r>
            <a:r>
              <a:rPr lang="en-US" altLang="zh-CN" dirty="0"/>
              <a:t>things</a:t>
            </a:r>
            <a:r>
              <a:rPr lang="zh-CN" altLang="en-US" dirty="0"/>
              <a:t> </a:t>
            </a:r>
            <a:r>
              <a:rPr lang="en-US" altLang="zh-CN" dirty="0"/>
              <a:t>out,</a:t>
            </a:r>
            <a:r>
              <a:rPr lang="zh-CN" altLang="en-US" dirty="0"/>
              <a:t> </a:t>
            </a:r>
            <a:r>
              <a:rPr lang="en-US" altLang="zh-CN" dirty="0"/>
              <a:t>the</a:t>
            </a:r>
            <a:r>
              <a:rPr lang="zh-CN" altLang="en-US" dirty="0"/>
              <a:t> </a:t>
            </a:r>
            <a:r>
              <a:rPr lang="en-US" altLang="zh-CN" dirty="0"/>
              <a:t>outcome</a:t>
            </a:r>
            <a:r>
              <a:rPr lang="zh-CN" altLang="en-US" dirty="0"/>
              <a:t> </a:t>
            </a:r>
            <a:r>
              <a:rPr lang="en-US" altLang="zh-CN" dirty="0"/>
              <a:t>is</a:t>
            </a:r>
            <a:r>
              <a:rPr lang="zh-CN" altLang="en-US" dirty="0"/>
              <a:t> </a:t>
            </a:r>
            <a:r>
              <a:rPr lang="en-US" altLang="zh-CN" dirty="0"/>
              <a:t>that</a:t>
            </a:r>
            <a:r>
              <a:rPr lang="zh-CN" altLang="en-US" dirty="0"/>
              <a:t> </a:t>
            </a:r>
            <a:r>
              <a:rPr lang="en-US" altLang="zh-CN" dirty="0"/>
              <a:t>the</a:t>
            </a:r>
            <a:r>
              <a:rPr lang="zh-CN" altLang="en-US" dirty="0"/>
              <a:t> </a:t>
            </a:r>
            <a:r>
              <a:rPr lang="en-US" altLang="zh-CN" dirty="0" err="1"/>
              <a:t>call_sync</a:t>
            </a:r>
            <a:r>
              <a:rPr lang="en-US" altLang="zh-CN" dirty="0"/>
              <a:t> method of this wrapper will be bound to /</a:t>
            </a:r>
            <a:r>
              <a:rPr lang="en-US" altLang="zh-CN" dirty="0" err="1"/>
              <a:t>api</a:t>
            </a:r>
            <a:r>
              <a:rPr lang="en-US" altLang="zh-CN" dirty="0"/>
              <a:t>/</a:t>
            </a:r>
            <a:r>
              <a:rPr lang="en-US" altLang="zh-CN" dirty="0" err="1"/>
              <a:t>scscore</a:t>
            </a:r>
            <a:r>
              <a:rPr lang="en-US" altLang="zh-CN" dirty="0"/>
              <a:t>/</a:t>
            </a:r>
            <a:r>
              <a:rPr lang="en-US" altLang="zh-CN" dirty="0" err="1"/>
              <a:t>call_sync</a:t>
            </a:r>
            <a:r>
              <a:rPr lang="en-US" altLang="zh-CN" dirty="0"/>
              <a:t>, with the input specified</a:t>
            </a:r>
            <a:r>
              <a:rPr lang="zh-CN" altLang="en-US" dirty="0"/>
              <a:t> </a:t>
            </a:r>
            <a:r>
              <a:rPr lang="en-US" altLang="zh-CN" dirty="0"/>
              <a:t>as a </a:t>
            </a:r>
            <a:r>
              <a:rPr lang="en-US" altLang="zh-CN" dirty="0" err="1"/>
              <a:t>SCScoreInput</a:t>
            </a:r>
            <a:r>
              <a:rPr lang="en-US" altLang="zh-CN" dirty="0"/>
              <a:t> </a:t>
            </a:r>
            <a:r>
              <a:rPr lang="en-US" altLang="zh-CN" dirty="0" err="1"/>
              <a:t>dataclass</a:t>
            </a:r>
            <a:r>
              <a:rPr lang="en-US" altLang="zh-CN" dirty="0"/>
              <a:t> object, and returning an </a:t>
            </a:r>
            <a:r>
              <a:rPr lang="en-US" altLang="zh-CN" dirty="0" err="1"/>
              <a:t>SCScoreResponse</a:t>
            </a:r>
            <a:r>
              <a:rPr lang="en-US" altLang="zh-CN" dirty="0"/>
              <a:t> </a:t>
            </a:r>
            <a:r>
              <a:rPr lang="en-US" altLang="zh-CN" dirty="0" err="1"/>
              <a:t>dataclass</a:t>
            </a:r>
            <a:r>
              <a:rPr lang="en-US" altLang="zh-CN" dirty="0"/>
              <a:t> object.</a:t>
            </a:r>
          </a:p>
        </p:txBody>
      </p:sp>
      <p:sp>
        <p:nvSpPr>
          <p:cNvPr id="90" name="Google Shape;90;gfcc0866760_0_158:notes">
            <a:extLst>
              <a:ext uri="{FF2B5EF4-FFF2-40B4-BE49-F238E27FC236}">
                <a16:creationId xmlns:a16="http://schemas.microsoft.com/office/drawing/2014/main" id="{506B5D36-72F4-705A-65E5-014731A4752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77779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09D0382-9C18-72B9-D333-AA37653C9F80}"/>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DC0C181B-4591-1B40-183F-86C71968B8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843AEA92-EE8B-60F2-5CF9-9B9B0087E4F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The templated design is not only for API binding, but also covers the configuration of all the prediction services.</a:t>
            </a:r>
          </a:p>
          <a:p>
            <a:pPr marL="171450" lvl="0" indent="-171450" algn="l" rtl="0">
              <a:spcBef>
                <a:spcPts val="0"/>
              </a:spcBef>
              <a:spcAft>
                <a:spcPts val="0"/>
              </a:spcAft>
              <a:buFontTx/>
              <a:buChar char="-"/>
            </a:pPr>
            <a:r>
              <a:rPr lang="en-US" altLang="zh-CN" dirty="0"/>
              <a:t>Here on the left, the centralized config file keeps track of the modules to start, as well as the metadata of all modules including its remote</a:t>
            </a:r>
            <a:r>
              <a:rPr lang="zh-CN" altLang="en-US" dirty="0"/>
              <a:t> </a:t>
            </a:r>
            <a:r>
              <a:rPr lang="en-US" altLang="zh-CN" dirty="0"/>
              <a:t>repository, deployment config file, and </a:t>
            </a:r>
            <a:r>
              <a:rPr lang="en-US" altLang="zh-CN" dirty="0" err="1"/>
              <a:t>prediction_url</a:t>
            </a:r>
            <a:r>
              <a:rPr lang="en-US" altLang="zh-CN" dirty="0"/>
              <a:t>.</a:t>
            </a:r>
          </a:p>
          <a:p>
            <a:pPr marL="171450" lvl="0" indent="-171450" algn="l" rtl="0">
              <a:spcBef>
                <a:spcPts val="0"/>
              </a:spcBef>
              <a:spcAft>
                <a:spcPts val="0"/>
              </a:spcAft>
              <a:buFontTx/>
              <a:buChar char="-"/>
            </a:pPr>
            <a:r>
              <a:rPr lang="en-US" altLang="zh-CN" dirty="0"/>
              <a:t>With this config file alone, the deployment script can become aware of things like where to clone the repos for each service, where to look for commands for building environments and starting services, as well as the prediction </a:t>
            </a:r>
            <a:r>
              <a:rPr lang="en-US" altLang="zh-CN" dirty="0" err="1"/>
              <a:t>url</a:t>
            </a:r>
            <a:r>
              <a:rPr lang="en-US" altLang="zh-CN" dirty="0"/>
              <a:t> to which the queries will be forwarded.</a:t>
            </a:r>
          </a:p>
          <a:p>
            <a:pPr marL="171450" lvl="0" indent="-171450" algn="l" rtl="0">
              <a:spcBef>
                <a:spcPts val="0"/>
              </a:spcBef>
              <a:spcAft>
                <a:spcPts val="0"/>
              </a:spcAft>
              <a:buFontTx/>
              <a:buChar char="-"/>
            </a:pPr>
            <a:r>
              <a:rPr lang="en-US" altLang="zh-CN" dirty="0"/>
              <a:t>A sample deployment config</a:t>
            </a:r>
            <a:r>
              <a:rPr lang="zh-CN" altLang="en-US" dirty="0"/>
              <a:t> </a:t>
            </a:r>
            <a:r>
              <a:rPr lang="en-US" altLang="zh-CN" dirty="0"/>
              <a:t>for</a:t>
            </a:r>
            <a:r>
              <a:rPr lang="zh-CN" altLang="en-US" dirty="0"/>
              <a:t> </a:t>
            </a:r>
            <a:r>
              <a:rPr lang="en-US" altLang="zh-CN" dirty="0"/>
              <a:t>the</a:t>
            </a:r>
            <a:r>
              <a:rPr lang="zh-CN" altLang="en-US" dirty="0"/>
              <a:t> </a:t>
            </a:r>
            <a:r>
              <a:rPr lang="en-US" altLang="zh-CN" dirty="0" err="1"/>
              <a:t>scscore</a:t>
            </a:r>
            <a:r>
              <a:rPr lang="zh-CN" altLang="en-US" dirty="0"/>
              <a:t> </a:t>
            </a:r>
            <a:r>
              <a:rPr lang="en-US" altLang="zh-CN" dirty="0"/>
              <a:t>service</a:t>
            </a:r>
            <a:r>
              <a:rPr lang="zh-CN" altLang="en-US" dirty="0"/>
              <a:t> </a:t>
            </a:r>
            <a:r>
              <a:rPr lang="en-US" altLang="zh-CN" dirty="0"/>
              <a:t>repo is shown on the right, and it basically just stores the commands for building and starting, and maybe for downloading data if needed.</a:t>
            </a:r>
          </a:p>
          <a:p>
            <a:pPr marL="171450" lvl="0" indent="-171450" algn="l" rtl="0">
              <a:spcBef>
                <a:spcPts val="0"/>
              </a:spcBef>
              <a:spcAft>
                <a:spcPts val="0"/>
              </a:spcAft>
              <a:buFontTx/>
              <a:buChar char="-"/>
            </a:pPr>
            <a:r>
              <a:rPr lang="en-US" altLang="zh-CN" dirty="0"/>
              <a:t>And these should already suffice to give an idea about how to extend</a:t>
            </a:r>
            <a:r>
              <a:rPr lang="zh-CN" altLang="en-US" dirty="0"/>
              <a:t> </a:t>
            </a:r>
            <a:r>
              <a:rPr lang="en-US" altLang="zh-CN" dirty="0"/>
              <a:t>ASKCOS</a:t>
            </a:r>
            <a:r>
              <a:rPr lang="zh-CN" altLang="en-US" dirty="0"/>
              <a:t> </a:t>
            </a:r>
            <a:r>
              <a:rPr lang="en-US" altLang="zh-CN" dirty="0"/>
              <a:t>by</a:t>
            </a:r>
            <a:r>
              <a:rPr lang="zh-CN" altLang="en-US" dirty="0"/>
              <a:t> </a:t>
            </a:r>
            <a:r>
              <a:rPr lang="en-US" altLang="zh-CN" dirty="0"/>
              <a:t>integrating arbitrary prediction service.</a:t>
            </a:r>
          </a:p>
          <a:p>
            <a:pPr marL="171450" lvl="0" indent="-171450" algn="l" rtl="0">
              <a:spcBef>
                <a:spcPts val="0"/>
              </a:spcBef>
              <a:spcAft>
                <a:spcPts val="0"/>
              </a:spcAft>
              <a:buFontTx/>
              <a:buChar char="-"/>
            </a:pPr>
            <a:r>
              <a:rPr lang="en-US" altLang="zh-CN" dirty="0"/>
              <a:t>Just prepare a </a:t>
            </a:r>
            <a:r>
              <a:rPr lang="en-US" altLang="zh-CN" dirty="0" err="1"/>
              <a:t>deployment.yaml</a:t>
            </a:r>
            <a:r>
              <a:rPr lang="en-US" altLang="zh-CN" dirty="0"/>
              <a:t> in the service repo, add that into the central config on the left, defining a wrapper at the gateway, mostly by inheriting the base wrapper and some copy-and-pasting. Restart and it should become</a:t>
            </a:r>
            <a:r>
              <a:rPr lang="zh-CN" altLang="en-US" dirty="0"/>
              <a:t> </a:t>
            </a:r>
            <a:r>
              <a:rPr lang="en-US" altLang="zh-CN" dirty="0"/>
              <a:t>usable in the auto-generated API documentation page we’ve seen.</a:t>
            </a:r>
          </a:p>
        </p:txBody>
      </p:sp>
      <p:sp>
        <p:nvSpPr>
          <p:cNvPr id="90" name="Google Shape;90;gfcc0866760_0_158:notes">
            <a:extLst>
              <a:ext uri="{FF2B5EF4-FFF2-40B4-BE49-F238E27FC236}">
                <a16:creationId xmlns:a16="http://schemas.microsoft.com/office/drawing/2014/main" id="{8E4EE5D0-512B-C421-D190-48B65911167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1186400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A38E1CB8-1784-9222-26D8-E66B41CBAE67}"/>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213E2922-5010-7491-F095-39C18C7B15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55290114-5BBB-C18C-C888-5166AD17698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Parallel to templating is the abstraction of key workflows, which further</a:t>
            </a:r>
            <a:r>
              <a:rPr lang="zh-CN" altLang="en-US" dirty="0"/>
              <a:t> </a:t>
            </a:r>
            <a:r>
              <a:rPr lang="en-US" altLang="zh-CN" dirty="0"/>
              <a:t>reduces the</a:t>
            </a:r>
            <a:r>
              <a:rPr lang="zh-CN" altLang="en-US" dirty="0"/>
              <a:t> </a:t>
            </a:r>
            <a:r>
              <a:rPr lang="en-US" altLang="zh-CN" dirty="0"/>
              <a:t>effort</a:t>
            </a:r>
            <a:r>
              <a:rPr lang="zh-CN" altLang="en-US" dirty="0"/>
              <a:t> </a:t>
            </a:r>
            <a:r>
              <a:rPr lang="en-US" altLang="zh-CN" dirty="0"/>
              <a:t>required</a:t>
            </a:r>
            <a:r>
              <a:rPr lang="zh-CN" altLang="en-US" dirty="0"/>
              <a:t> </a:t>
            </a:r>
            <a:r>
              <a:rPr lang="en-US" altLang="zh-CN" dirty="0"/>
              <a:t>for</a:t>
            </a:r>
            <a:r>
              <a:rPr lang="zh-CN" altLang="en-US" dirty="0"/>
              <a:t> </a:t>
            </a:r>
            <a:r>
              <a:rPr lang="en-US" altLang="zh-CN" dirty="0"/>
              <a:t>maintaining</a:t>
            </a:r>
            <a:r>
              <a:rPr lang="zh-CN" altLang="en-US" dirty="0"/>
              <a:t> </a:t>
            </a:r>
            <a:r>
              <a:rPr lang="en-US" altLang="zh-CN" dirty="0"/>
              <a:t>or</a:t>
            </a:r>
            <a:r>
              <a:rPr lang="zh-CN" altLang="en-US" dirty="0"/>
              <a:t> </a:t>
            </a:r>
            <a:r>
              <a:rPr lang="en-US" altLang="zh-CN" dirty="0"/>
              <a:t>adding</a:t>
            </a:r>
            <a:r>
              <a:rPr lang="zh-CN" altLang="en-US" dirty="0"/>
              <a:t> </a:t>
            </a:r>
            <a:r>
              <a:rPr lang="en-US" altLang="zh-CN" dirty="0"/>
              <a:t>wrappers.</a:t>
            </a:r>
          </a:p>
          <a:p>
            <a:pPr marL="171450" lvl="0" indent="-171450" algn="l" rtl="0">
              <a:spcBef>
                <a:spcPts val="0"/>
              </a:spcBef>
              <a:spcAft>
                <a:spcPts val="0"/>
              </a:spcAft>
              <a:buFontTx/>
              <a:buChar char="-"/>
            </a:pPr>
            <a:r>
              <a:rPr lang="en-US" altLang="zh-CN" dirty="0"/>
              <a:t>As we saw from previous slide, wrappers can be thought of as being registered into the wrapper registry at definition, and the registration logic is really just declaring a global dictionary that stores the names of the wrapper and their classes.</a:t>
            </a:r>
          </a:p>
          <a:p>
            <a:pPr marL="171450" lvl="0" indent="-171450" algn="l" rtl="0">
              <a:spcBef>
                <a:spcPts val="0"/>
              </a:spcBef>
              <a:spcAft>
                <a:spcPts val="0"/>
              </a:spcAft>
              <a:buFontTx/>
              <a:buChar char="-"/>
            </a:pPr>
            <a:r>
              <a:rPr lang="en-US" altLang="zh-CN" dirty="0"/>
              <a:t>The logics for synchronous API calls and async task managements have also been more or less standardized in the base wrapper.</a:t>
            </a:r>
          </a:p>
          <a:p>
            <a:pPr marL="171450" lvl="0" indent="-171450" algn="l" rtl="0">
              <a:spcBef>
                <a:spcPts val="0"/>
              </a:spcBef>
              <a:spcAft>
                <a:spcPts val="0"/>
              </a:spcAft>
              <a:buFontTx/>
              <a:buChar char="-"/>
            </a:pPr>
            <a:r>
              <a:rPr lang="en-US" altLang="zh-CN" dirty="0"/>
              <a:t>To</a:t>
            </a:r>
            <a:r>
              <a:rPr lang="zh-CN" altLang="en-US" dirty="0"/>
              <a:t> </a:t>
            </a:r>
            <a:r>
              <a:rPr lang="en-US" altLang="zh-CN" dirty="0"/>
              <a:t>elaborate,</a:t>
            </a:r>
            <a:r>
              <a:rPr lang="zh-CN" altLang="en-US" dirty="0"/>
              <a:t> </a:t>
            </a:r>
            <a:r>
              <a:rPr lang="en-US" altLang="zh-CN" dirty="0"/>
              <a:t>in the expanded view on the right, the </a:t>
            </a:r>
            <a:r>
              <a:rPr lang="en-US" altLang="zh-CN" dirty="0" err="1"/>
              <a:t>call_sync</a:t>
            </a:r>
            <a:r>
              <a:rPr lang="en-US" altLang="zh-CN" dirty="0"/>
              <a:t> method (or equivalently the </a:t>
            </a:r>
            <a:r>
              <a:rPr lang="en-US" altLang="zh-CN" dirty="0" err="1"/>
              <a:t>call_sync</a:t>
            </a:r>
            <a:r>
              <a:rPr lang="en-US" altLang="zh-CN" dirty="0"/>
              <a:t> endpoint), merely forward the incoming</a:t>
            </a:r>
            <a:r>
              <a:rPr lang="zh-CN" altLang="en-US" dirty="0"/>
              <a:t> </a:t>
            </a:r>
            <a:r>
              <a:rPr lang="en-US" altLang="zh-CN" dirty="0"/>
              <a:t>call</a:t>
            </a:r>
            <a:r>
              <a:rPr lang="zh-CN" altLang="en-US" dirty="0"/>
              <a:t> </a:t>
            </a:r>
            <a:r>
              <a:rPr lang="en-US" altLang="zh-CN" dirty="0"/>
              <a:t>as</a:t>
            </a:r>
            <a:r>
              <a:rPr lang="zh-CN" altLang="en-US" dirty="0"/>
              <a:t> </a:t>
            </a:r>
            <a:r>
              <a:rPr lang="en-US" altLang="zh-CN" dirty="0"/>
              <a:t>another</a:t>
            </a:r>
            <a:r>
              <a:rPr lang="zh-CN" altLang="en-US" dirty="0"/>
              <a:t> </a:t>
            </a:r>
            <a:r>
              <a:rPr lang="en-US" altLang="zh-CN" dirty="0"/>
              <a:t>http</a:t>
            </a:r>
            <a:r>
              <a:rPr lang="zh-CN" altLang="en-US" dirty="0"/>
              <a:t> </a:t>
            </a:r>
            <a:r>
              <a:rPr lang="en-US" altLang="zh-CN" dirty="0"/>
              <a:t>request with the </a:t>
            </a:r>
            <a:r>
              <a:rPr lang="en-US" altLang="zh-CN" dirty="0" err="1"/>
              <a:t>call_raw</a:t>
            </a:r>
            <a:r>
              <a:rPr lang="en-US" altLang="zh-CN" dirty="0"/>
              <a:t> method, followed by conversion of the raw output into desired response format.</a:t>
            </a:r>
          </a:p>
          <a:p>
            <a:pPr marL="171450" lvl="0" indent="-171450" algn="l" rtl="0">
              <a:spcBef>
                <a:spcPts val="0"/>
              </a:spcBef>
              <a:spcAft>
                <a:spcPts val="0"/>
              </a:spcAft>
              <a:buFontTx/>
              <a:buChar char="-"/>
            </a:pPr>
            <a:r>
              <a:rPr lang="en-US" altLang="zh-CN" dirty="0"/>
              <a:t>The </a:t>
            </a:r>
            <a:r>
              <a:rPr lang="en-US" altLang="zh-CN" dirty="0" err="1"/>
              <a:t>call_async</a:t>
            </a:r>
            <a:r>
              <a:rPr lang="en-US" altLang="zh-CN" dirty="0"/>
              <a:t> method imports</a:t>
            </a:r>
            <a:r>
              <a:rPr lang="zh-CN" altLang="en-US" dirty="0"/>
              <a:t> </a:t>
            </a:r>
            <a:r>
              <a:rPr lang="en-US" altLang="zh-CN" dirty="0"/>
              <a:t>some basic async task from the celery package, and passes the name of the wrapper with the input as arguments,</a:t>
            </a:r>
          </a:p>
          <a:p>
            <a:pPr marL="171450" lvl="0" indent="-171450" algn="l" rtl="0">
              <a:spcBef>
                <a:spcPts val="0"/>
              </a:spcBef>
              <a:spcAft>
                <a:spcPts val="0"/>
              </a:spcAft>
              <a:buFontTx/>
              <a:buChar char="-"/>
            </a:pPr>
            <a:r>
              <a:rPr lang="en-US" altLang="zh-CN" dirty="0"/>
              <a:t>so that these can be processed behind the scene to use the corresponding </a:t>
            </a:r>
            <a:r>
              <a:rPr lang="en-US" altLang="zh-CN" dirty="0" err="1"/>
              <a:t>call_sync</a:t>
            </a:r>
            <a:r>
              <a:rPr lang="en-US" altLang="zh-CN" dirty="0"/>
              <a:t> endpoint but with a message queue, returning the task id which can be used to retrieve the results when ready.</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514407B9-5583-DD48-A508-570D177F169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21729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E3D89C0-E346-C343-B899-A37BA966B5CF}"/>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38305C59-3FCF-91DC-780E-3B697FD19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4F7BE299-0E6C-B173-6D54-3F2C834FA05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Those summarize the design and implementation of the API gateway of ASKCOS, with templating of the wrappers</a:t>
            </a:r>
            <a:r>
              <a:rPr lang="zh-CN" altLang="en-US" dirty="0"/>
              <a:t> </a:t>
            </a:r>
            <a:r>
              <a:rPr lang="en-US" altLang="zh-CN" dirty="0"/>
              <a:t>and</a:t>
            </a:r>
            <a:r>
              <a:rPr lang="zh-CN" altLang="en-US" dirty="0"/>
              <a:t> </a:t>
            </a:r>
            <a:r>
              <a:rPr lang="en-US" altLang="zh-CN" dirty="0"/>
              <a:t>the module configs, as well as abstractions of wrapper</a:t>
            </a:r>
            <a:r>
              <a:rPr lang="zh-CN" altLang="en-US" dirty="0"/>
              <a:t> </a:t>
            </a:r>
            <a:r>
              <a:rPr lang="en-US" altLang="zh-CN" dirty="0"/>
              <a:t>registration</a:t>
            </a:r>
            <a:r>
              <a:rPr lang="zh-CN" altLang="en-US" dirty="0"/>
              <a:t> </a:t>
            </a:r>
            <a:r>
              <a:rPr lang="en-US" altLang="zh-CN" dirty="0"/>
              <a:t>and</a:t>
            </a:r>
            <a:r>
              <a:rPr lang="zh-CN" altLang="en-US" dirty="0"/>
              <a:t> </a:t>
            </a:r>
            <a:r>
              <a:rPr lang="en-US" altLang="zh-CN" dirty="0"/>
              <a:t>the</a:t>
            </a:r>
            <a:r>
              <a:rPr lang="zh-CN" altLang="en-US" dirty="0"/>
              <a:t> </a:t>
            </a:r>
            <a:r>
              <a:rPr lang="en-US" altLang="zh-CN" dirty="0"/>
              <a:t>async workflow.</a:t>
            </a:r>
          </a:p>
          <a:p>
            <a:pPr marL="171450" lvl="0" indent="-171450" algn="l" rtl="0">
              <a:spcBef>
                <a:spcPts val="0"/>
              </a:spcBef>
              <a:spcAft>
                <a:spcPts val="0"/>
              </a:spcAft>
              <a:buFontTx/>
              <a:buChar char="-"/>
            </a:pPr>
            <a:r>
              <a:rPr lang="en-US" altLang="zh-CN" dirty="0"/>
              <a:t>With that, you are more or less ready to become a maintainer of ASKCOS, at least for the API gateway.</a:t>
            </a:r>
          </a:p>
          <a:p>
            <a:pPr marL="171450" lvl="0" indent="-171450" algn="l" rtl="0">
              <a:spcBef>
                <a:spcPts val="0"/>
              </a:spcBef>
              <a:spcAft>
                <a:spcPts val="0"/>
              </a:spcAft>
              <a:buFontTx/>
              <a:buChar char="-"/>
            </a:pPr>
            <a:r>
              <a:rPr lang="en-US" altLang="zh-CN" dirty="0"/>
              <a:t>This last slide on coding here is more related to the backend prediction services, each of which is individualized and maintained in a slightly more decentralized manner.</a:t>
            </a:r>
          </a:p>
          <a:p>
            <a:pPr marL="171450" lvl="0" indent="-171450" algn="l" rtl="0">
              <a:spcBef>
                <a:spcPts val="0"/>
              </a:spcBef>
              <a:spcAft>
                <a:spcPts val="0"/>
              </a:spcAft>
              <a:buFontTx/>
              <a:buChar char="-"/>
            </a:pPr>
            <a:r>
              <a:rPr lang="en-US" altLang="zh-CN" dirty="0"/>
              <a:t>One thing that we try to enforce for these services is that if there is any function</a:t>
            </a:r>
            <a:r>
              <a:rPr lang="zh-CN" altLang="en-US" dirty="0"/>
              <a:t> </a:t>
            </a:r>
            <a:r>
              <a:rPr lang="en-US" altLang="zh-CN" dirty="0"/>
              <a:t>call to computationally expensive sub-modules, those should be separated out as independent services themselves.</a:t>
            </a:r>
          </a:p>
          <a:p>
            <a:pPr marL="171450" lvl="0" indent="-171450" algn="l" rtl="0">
              <a:spcBef>
                <a:spcPts val="0"/>
              </a:spcBef>
              <a:spcAft>
                <a:spcPts val="0"/>
              </a:spcAft>
              <a:buFontTx/>
              <a:buChar char="-"/>
            </a:pPr>
            <a:r>
              <a:rPr lang="en-US" altLang="zh-CN" dirty="0"/>
              <a:t>The function calls are then replaced with API calls, via the gateway, which enhances modularization.</a:t>
            </a:r>
          </a:p>
          <a:p>
            <a:pPr marL="171450" lvl="0" indent="-171450" algn="l" rtl="0">
              <a:spcBef>
                <a:spcPts val="0"/>
              </a:spcBef>
              <a:spcAft>
                <a:spcPts val="0"/>
              </a:spcAft>
              <a:buFontTx/>
              <a:buChar char="-"/>
            </a:pPr>
            <a:r>
              <a:rPr lang="en-US" altLang="zh-CN" dirty="0"/>
              <a:t>For instance, suppose we have a tree</a:t>
            </a:r>
            <a:r>
              <a:rPr lang="zh-CN" altLang="en-US" dirty="0"/>
              <a:t> </a:t>
            </a:r>
            <a:r>
              <a:rPr lang="en-US" altLang="zh-CN" dirty="0"/>
              <a:t>search</a:t>
            </a:r>
            <a:r>
              <a:rPr lang="zh-CN" altLang="en-US" dirty="0"/>
              <a:t> </a:t>
            </a:r>
            <a:r>
              <a:rPr lang="en-US" altLang="zh-CN" dirty="0"/>
              <a:t>class on the left, whose</a:t>
            </a:r>
            <a:r>
              <a:rPr lang="zh-CN" altLang="en-US" dirty="0"/>
              <a:t> </a:t>
            </a:r>
            <a:r>
              <a:rPr lang="en-US" altLang="zh-CN" dirty="0"/>
              <a:t>.expand</a:t>
            </a:r>
            <a:r>
              <a:rPr lang="zh-CN" altLang="en-US" dirty="0"/>
              <a:t> </a:t>
            </a:r>
            <a:r>
              <a:rPr lang="en-US" altLang="zh-CN" dirty="0"/>
              <a:t>method makes use of some expensive</a:t>
            </a:r>
            <a:r>
              <a:rPr lang="zh-CN" altLang="en-US" dirty="0"/>
              <a:t> </a:t>
            </a:r>
            <a:r>
              <a:rPr lang="en-US" altLang="zh-CN" dirty="0" err="1"/>
              <a:t>one_step</a:t>
            </a:r>
            <a:r>
              <a:rPr lang="en-US" altLang="zh-CN" dirty="0"/>
              <a:t> model, with a .predict() method.</a:t>
            </a:r>
          </a:p>
          <a:p>
            <a:pPr marL="171450" lvl="0" indent="-171450" algn="l" rtl="0">
              <a:spcBef>
                <a:spcPts val="0"/>
              </a:spcBef>
              <a:spcAft>
                <a:spcPts val="0"/>
              </a:spcAft>
              <a:buFontTx/>
              <a:buChar char="-"/>
            </a:pPr>
            <a:r>
              <a:rPr lang="en-US" altLang="zh-CN" dirty="0"/>
              <a:t>Refactoring the</a:t>
            </a:r>
            <a:r>
              <a:rPr lang="zh-CN" altLang="en-US" dirty="0"/>
              <a:t> </a:t>
            </a:r>
            <a:r>
              <a:rPr lang="en-US" altLang="zh-CN" dirty="0"/>
              <a:t>class</a:t>
            </a:r>
            <a:r>
              <a:rPr lang="zh-CN" altLang="en-US" dirty="0"/>
              <a:t> </a:t>
            </a:r>
            <a:r>
              <a:rPr lang="en-US" altLang="zh-CN" dirty="0"/>
              <a:t>to be service-based is as simple as first packaging the one step model as its own service, then defining or redefining a</a:t>
            </a:r>
            <a:r>
              <a:rPr lang="zh-CN" altLang="en-US" dirty="0"/>
              <a:t> </a:t>
            </a:r>
            <a:r>
              <a:rPr lang="en-US" altLang="zh-CN" dirty="0"/>
              <a:t>one</a:t>
            </a:r>
            <a:r>
              <a:rPr lang="zh-CN" altLang="en-US" dirty="0"/>
              <a:t> </a:t>
            </a:r>
            <a:r>
              <a:rPr lang="en-US" altLang="zh-CN" dirty="0"/>
              <a:t>step</a:t>
            </a:r>
            <a:r>
              <a:rPr lang="zh-CN" altLang="en-US" dirty="0"/>
              <a:t> </a:t>
            </a:r>
            <a:r>
              <a:rPr lang="en-US" altLang="zh-CN" dirty="0"/>
              <a:t>API class as on the right, and using HTTP requests in place of function calls.</a:t>
            </a:r>
          </a:p>
          <a:p>
            <a:pPr marL="171450" lvl="0" indent="-171450" algn="l" rtl="0">
              <a:spcBef>
                <a:spcPts val="0"/>
              </a:spcBef>
              <a:spcAft>
                <a:spcPts val="0"/>
              </a:spcAft>
              <a:buFontTx/>
              <a:buChar char="-"/>
            </a:pPr>
            <a:r>
              <a:rPr lang="en-US" altLang="zh-CN" dirty="0"/>
              <a:t>In</a:t>
            </a:r>
            <a:r>
              <a:rPr lang="zh-CN" altLang="en-US" dirty="0"/>
              <a:t> </a:t>
            </a:r>
            <a:r>
              <a:rPr lang="en-US" altLang="zh-CN" dirty="0"/>
              <a:t>this</a:t>
            </a:r>
            <a:r>
              <a:rPr lang="zh-CN" altLang="en-US" dirty="0"/>
              <a:t> </a:t>
            </a:r>
            <a:r>
              <a:rPr lang="en-US" altLang="zh-CN" dirty="0"/>
              <a:t>way,</a:t>
            </a:r>
            <a:r>
              <a:rPr lang="zh-CN" altLang="en-US" dirty="0"/>
              <a:t> </a:t>
            </a:r>
            <a:r>
              <a:rPr lang="en-US" altLang="zh-CN" dirty="0"/>
              <a:t>modularity</a:t>
            </a:r>
            <a:r>
              <a:rPr lang="zh-CN" altLang="en-US" dirty="0"/>
              <a:t> </a:t>
            </a:r>
            <a:r>
              <a:rPr lang="en-US" altLang="zh-CN" dirty="0"/>
              <a:t>is</a:t>
            </a:r>
            <a:r>
              <a:rPr lang="zh-CN" altLang="en-US" dirty="0"/>
              <a:t> </a:t>
            </a:r>
            <a:r>
              <a:rPr lang="en-US" altLang="zh-CN" dirty="0"/>
              <a:t>enhanced,</a:t>
            </a:r>
            <a:r>
              <a:rPr lang="zh-CN" altLang="en-US" dirty="0"/>
              <a:t> </a:t>
            </a:r>
            <a:r>
              <a:rPr lang="en-US" altLang="zh-CN" dirty="0"/>
              <a:t>while</a:t>
            </a:r>
            <a:r>
              <a:rPr lang="zh-CN" altLang="en-US" dirty="0"/>
              <a:t> </a:t>
            </a:r>
            <a:r>
              <a:rPr lang="en-US" altLang="zh-CN" dirty="0"/>
              <a:t>keeping</a:t>
            </a:r>
            <a:r>
              <a:rPr lang="zh-CN" altLang="en-US" dirty="0"/>
              <a:t> </a:t>
            </a:r>
            <a:r>
              <a:rPr lang="en-US" altLang="zh-CN" dirty="0"/>
              <a:t>the</a:t>
            </a:r>
            <a:r>
              <a:rPr lang="zh-CN" altLang="en-US" dirty="0"/>
              <a:t> </a:t>
            </a:r>
            <a:r>
              <a:rPr lang="en-US" altLang="zh-CN" dirty="0"/>
              <a:t>tree</a:t>
            </a:r>
            <a:r>
              <a:rPr lang="zh-CN" altLang="en-US" dirty="0"/>
              <a:t> </a:t>
            </a:r>
            <a:r>
              <a:rPr lang="en-US" altLang="zh-CN" dirty="0"/>
              <a:t>search</a:t>
            </a:r>
            <a:r>
              <a:rPr lang="zh-CN" altLang="en-US" dirty="0"/>
              <a:t> </a:t>
            </a:r>
            <a:r>
              <a:rPr lang="en-US" altLang="zh-CN" dirty="0"/>
              <a:t>module</a:t>
            </a:r>
            <a:r>
              <a:rPr lang="zh-CN" altLang="en-US" dirty="0"/>
              <a:t> </a:t>
            </a:r>
            <a:r>
              <a:rPr lang="en-US" altLang="zh-CN" dirty="0"/>
              <a:t>somewhat</a:t>
            </a:r>
            <a:r>
              <a:rPr lang="zh-CN" altLang="en-US" dirty="0"/>
              <a:t> </a:t>
            </a:r>
            <a:r>
              <a:rPr lang="en-US" altLang="zh-CN" dirty="0"/>
              <a:t>clean</a:t>
            </a:r>
            <a:r>
              <a:rPr lang="zh-CN" altLang="en-US" dirty="0"/>
              <a:t> </a:t>
            </a:r>
            <a:r>
              <a:rPr lang="en-US" altLang="zh-CN" dirty="0"/>
              <a:t>and</a:t>
            </a:r>
            <a:r>
              <a:rPr lang="zh-CN" altLang="en-US" dirty="0"/>
              <a:t> </a:t>
            </a:r>
            <a:r>
              <a:rPr lang="en-US" altLang="zh-CN" dirty="0"/>
              <a:t>lightweight,</a:t>
            </a:r>
            <a:r>
              <a:rPr lang="zh-CN" altLang="en-US" dirty="0"/>
              <a:t> </a:t>
            </a:r>
            <a:r>
              <a:rPr lang="en-US" altLang="zh-CN" dirty="0"/>
              <a:t>without</a:t>
            </a:r>
            <a:r>
              <a:rPr lang="zh-CN" altLang="en-US" dirty="0"/>
              <a:t> </a:t>
            </a:r>
            <a:r>
              <a:rPr lang="en-US" altLang="zh-CN" dirty="0"/>
              <a:t>having</a:t>
            </a:r>
            <a:r>
              <a:rPr lang="zh-CN" altLang="en-US" dirty="0"/>
              <a:t> </a:t>
            </a:r>
            <a:r>
              <a:rPr lang="en-US" altLang="zh-CN" dirty="0"/>
              <a:t>to</a:t>
            </a:r>
            <a:r>
              <a:rPr lang="zh-CN" altLang="en-US" dirty="0"/>
              <a:t> </a:t>
            </a:r>
            <a:r>
              <a:rPr lang="en-US" altLang="zh-CN" dirty="0"/>
              <a:t>include</a:t>
            </a:r>
            <a:r>
              <a:rPr lang="zh-CN" altLang="en-US" dirty="0"/>
              <a:t> </a:t>
            </a:r>
            <a:r>
              <a:rPr lang="en-US" altLang="zh-CN" dirty="0"/>
              <a:t>all</a:t>
            </a:r>
            <a:r>
              <a:rPr lang="zh-CN" altLang="en-US" dirty="0"/>
              <a:t> </a:t>
            </a:r>
            <a:r>
              <a:rPr lang="en-US" altLang="zh-CN" dirty="0"/>
              <a:t>of</a:t>
            </a:r>
            <a:r>
              <a:rPr lang="zh-CN" altLang="en-US" dirty="0"/>
              <a:t> </a:t>
            </a:r>
            <a:r>
              <a:rPr lang="en-US" altLang="zh-CN" dirty="0"/>
              <a:t>the</a:t>
            </a:r>
            <a:r>
              <a:rPr lang="zh-CN" altLang="en-US" dirty="0"/>
              <a:t> </a:t>
            </a:r>
            <a:r>
              <a:rPr lang="en-US" altLang="zh-CN" dirty="0"/>
              <a:t>dependencies</a:t>
            </a:r>
            <a:r>
              <a:rPr lang="zh-CN" altLang="en-US" dirty="0"/>
              <a:t> </a:t>
            </a:r>
            <a:r>
              <a:rPr lang="en-US" altLang="zh-CN" dirty="0"/>
              <a:t>of</a:t>
            </a:r>
            <a:r>
              <a:rPr lang="zh-CN" altLang="en-US" dirty="0"/>
              <a:t> </a:t>
            </a:r>
            <a:r>
              <a:rPr lang="en-US" altLang="zh-CN" dirty="0"/>
              <a:t>the</a:t>
            </a:r>
            <a:r>
              <a:rPr lang="zh-CN" altLang="en-US" dirty="0"/>
              <a:t> </a:t>
            </a:r>
            <a:r>
              <a:rPr lang="en-US" altLang="zh-CN" dirty="0"/>
              <a:t>one</a:t>
            </a:r>
            <a:r>
              <a:rPr lang="zh-CN" altLang="en-US" dirty="0"/>
              <a:t> </a:t>
            </a:r>
            <a:r>
              <a:rPr lang="en-US" altLang="zh-CN" dirty="0"/>
              <a:t>step</a:t>
            </a:r>
            <a:r>
              <a:rPr lang="zh-CN" altLang="en-US" dirty="0"/>
              <a:t> </a:t>
            </a:r>
            <a:r>
              <a:rPr lang="en-US" altLang="zh-CN" dirty="0"/>
              <a:t>model</a:t>
            </a:r>
          </a:p>
          <a:p>
            <a:pPr marL="171450" lvl="0" indent="-171450" algn="l" rtl="0">
              <a:spcBef>
                <a:spcPts val="0"/>
              </a:spcBef>
              <a:spcAft>
                <a:spcPts val="0"/>
              </a:spcAft>
              <a:buFontTx/>
              <a:buChar char="-"/>
            </a:pPr>
            <a:r>
              <a:rPr lang="en-US" altLang="zh-CN" dirty="0"/>
              <a:t>The backend services are generally not as consistent as their contributors are mostly free to do whatever they want, but maintaining them is not too different from maintaining repos for any machine learning models.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F4C0A6CD-2C64-4C29-E908-EE74044D57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3808651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423F3929-D513-0136-60B2-F1075ECE10FB}"/>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C6899C2F-D1A7-4E95-080E-63D9523A25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C0D16049-EB85-07A1-0929-5883DEE604C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ASKCOS</a:t>
            </a:r>
            <a:r>
              <a:rPr lang="zh-CN" altLang="en-US" dirty="0"/>
              <a:t> </a:t>
            </a:r>
            <a:r>
              <a:rPr lang="en-US" altLang="zh-CN" dirty="0"/>
              <a:t>has</a:t>
            </a:r>
            <a:r>
              <a:rPr lang="zh-CN" altLang="en-US" dirty="0"/>
              <a:t> </a:t>
            </a:r>
            <a:r>
              <a:rPr lang="en-US" altLang="zh-CN" dirty="0"/>
              <a:t>been</a:t>
            </a:r>
            <a:r>
              <a:rPr lang="zh-CN" altLang="en-US" dirty="0"/>
              <a:t> </a:t>
            </a:r>
            <a:r>
              <a:rPr lang="en-US" altLang="zh-CN" dirty="0"/>
              <a:t>extensively</a:t>
            </a:r>
            <a:r>
              <a:rPr lang="zh-CN" altLang="en-US" dirty="0"/>
              <a:t> </a:t>
            </a:r>
            <a:r>
              <a:rPr lang="en-US" altLang="zh-CN" dirty="0"/>
              <a:t>documented</a:t>
            </a:r>
            <a:r>
              <a:rPr lang="zh-CN" altLang="en-US" dirty="0"/>
              <a:t> </a:t>
            </a:r>
            <a:r>
              <a:rPr lang="en-US" altLang="zh-CN" dirty="0"/>
              <a:t>at</a:t>
            </a:r>
            <a:r>
              <a:rPr lang="zh-CN" altLang="en-US" dirty="0"/>
              <a:t> </a:t>
            </a:r>
            <a:r>
              <a:rPr lang="en-US" altLang="zh-CN" dirty="0" err="1"/>
              <a:t>askcos-docs.mit.edu</a:t>
            </a:r>
            <a:r>
              <a:rPr lang="en-US" altLang="zh-CN" dirty="0"/>
              <a:t>,</a:t>
            </a:r>
            <a:r>
              <a:rPr lang="zh-CN" altLang="en-US" dirty="0"/>
              <a:t> </a:t>
            </a:r>
            <a:r>
              <a:rPr lang="en-US" altLang="zh-CN" dirty="0"/>
              <a:t>and</a:t>
            </a:r>
            <a:r>
              <a:rPr lang="zh-CN" altLang="en-US" dirty="0"/>
              <a:t> </a:t>
            </a:r>
            <a:r>
              <a:rPr lang="en-US" altLang="zh-CN" dirty="0"/>
              <a:t>it</a:t>
            </a:r>
            <a:r>
              <a:rPr lang="zh-CN" altLang="en-US" dirty="0"/>
              <a:t> </a:t>
            </a:r>
            <a:r>
              <a:rPr lang="en-US" altLang="zh-CN" dirty="0"/>
              <a:t>should</a:t>
            </a:r>
            <a:r>
              <a:rPr lang="zh-CN" altLang="en-US" dirty="0"/>
              <a:t> </a:t>
            </a:r>
            <a:r>
              <a:rPr lang="en-US" altLang="zh-CN" dirty="0"/>
              <a:t>also</a:t>
            </a:r>
            <a:r>
              <a:rPr lang="zh-CN" altLang="en-US" dirty="0"/>
              <a:t> </a:t>
            </a:r>
            <a:r>
              <a:rPr lang="en-US" altLang="zh-CN" dirty="0"/>
              <a:t>pop</a:t>
            </a:r>
            <a:r>
              <a:rPr lang="zh-CN" altLang="en-US" dirty="0"/>
              <a:t> </a:t>
            </a:r>
            <a:r>
              <a:rPr lang="en-US" altLang="zh-CN" dirty="0"/>
              <a:t>up</a:t>
            </a:r>
            <a:r>
              <a:rPr lang="zh-CN" altLang="en-US" dirty="0"/>
              <a:t> </a:t>
            </a:r>
            <a:r>
              <a:rPr lang="en-US" altLang="zh-CN" dirty="0"/>
              <a:t>if</a:t>
            </a:r>
            <a:r>
              <a:rPr lang="zh-CN" altLang="en-US" dirty="0"/>
              <a:t> </a:t>
            </a:r>
            <a:r>
              <a:rPr lang="en-US" altLang="zh-CN" dirty="0"/>
              <a:t>you</a:t>
            </a:r>
            <a:r>
              <a:rPr lang="zh-CN" altLang="en-US" dirty="0"/>
              <a:t> </a:t>
            </a:r>
            <a:r>
              <a:rPr lang="en-US" altLang="zh-CN" dirty="0"/>
              <a:t>simply</a:t>
            </a:r>
            <a:r>
              <a:rPr lang="zh-CN" altLang="en-US" dirty="0"/>
              <a:t> </a:t>
            </a:r>
            <a:r>
              <a:rPr lang="en-US" altLang="zh-CN" dirty="0"/>
              <a:t>search</a:t>
            </a:r>
            <a:r>
              <a:rPr lang="zh-CN" altLang="en-US" dirty="0"/>
              <a:t> </a:t>
            </a:r>
            <a:r>
              <a:rPr lang="en-US" altLang="zh-CN" dirty="0"/>
              <a:t>for</a:t>
            </a:r>
            <a:r>
              <a:rPr lang="zh-CN" altLang="en-US" dirty="0"/>
              <a:t> </a:t>
            </a:r>
            <a:r>
              <a:rPr lang="en-US" altLang="zh-CN" dirty="0" err="1"/>
              <a:t>askcos</a:t>
            </a:r>
            <a:r>
              <a:rPr lang="en-US" altLang="zh-CN" dirty="0"/>
              <a:t>-docs.</a:t>
            </a:r>
          </a:p>
          <a:p>
            <a:pPr marL="171450" lvl="0" indent="-171450" algn="l" rtl="0">
              <a:spcBef>
                <a:spcPts val="0"/>
              </a:spcBef>
              <a:spcAft>
                <a:spcPts val="0"/>
              </a:spcAft>
              <a:buFontTx/>
              <a:buChar char="-"/>
            </a:pPr>
            <a:r>
              <a:rPr lang="en-US" altLang="zh-CN" dirty="0"/>
              <a:t>The</a:t>
            </a:r>
            <a:r>
              <a:rPr lang="zh-CN" altLang="en-US" dirty="0"/>
              <a:t> </a:t>
            </a:r>
            <a:r>
              <a:rPr lang="en-US" altLang="zh-CN" dirty="0"/>
              <a:t>getting</a:t>
            </a:r>
            <a:r>
              <a:rPr lang="zh-CN" altLang="en-US" dirty="0"/>
              <a:t> </a:t>
            </a:r>
            <a:r>
              <a:rPr lang="en-US" altLang="zh-CN" dirty="0"/>
              <a:t>started</a:t>
            </a:r>
            <a:r>
              <a:rPr lang="zh-CN" altLang="en-US" dirty="0"/>
              <a:t> </a:t>
            </a:r>
            <a:r>
              <a:rPr lang="en-US" altLang="zh-CN" dirty="0"/>
              <a:t>section</a:t>
            </a:r>
            <a:r>
              <a:rPr lang="zh-CN" altLang="en-US" dirty="0"/>
              <a:t> </a:t>
            </a:r>
            <a:r>
              <a:rPr lang="en-US" altLang="zh-CN" dirty="0"/>
              <a:t>provides</a:t>
            </a:r>
            <a:r>
              <a:rPr lang="zh-CN" altLang="en-US" dirty="0"/>
              <a:t> </a:t>
            </a:r>
            <a:r>
              <a:rPr lang="en-US" altLang="zh-CN" dirty="0"/>
              <a:t>the</a:t>
            </a:r>
            <a:r>
              <a:rPr lang="zh-CN" altLang="en-US" dirty="0"/>
              <a:t> </a:t>
            </a:r>
            <a:r>
              <a:rPr lang="en-US" altLang="zh-CN" dirty="0"/>
              <a:t>exact</a:t>
            </a:r>
            <a:r>
              <a:rPr lang="zh-CN" altLang="en-US" dirty="0"/>
              <a:t> </a:t>
            </a:r>
            <a:r>
              <a:rPr lang="en-US" altLang="zh-CN" dirty="0"/>
              <a:t>five</a:t>
            </a:r>
            <a:r>
              <a:rPr lang="zh-CN" altLang="en-US" dirty="0"/>
              <a:t> </a:t>
            </a:r>
            <a:r>
              <a:rPr lang="en-US" altLang="zh-CN" dirty="0"/>
              <a:t>lines for quick deployment</a:t>
            </a:r>
            <a:r>
              <a:rPr lang="zh-CN" altLang="en-US" dirty="0"/>
              <a:t> </a:t>
            </a:r>
            <a:r>
              <a:rPr lang="en-US" altLang="zh-CN" dirty="0"/>
              <a:t>as</a:t>
            </a:r>
            <a:r>
              <a:rPr lang="zh-CN" altLang="en-US" dirty="0"/>
              <a:t> </a:t>
            </a:r>
            <a:r>
              <a:rPr lang="en-US" altLang="zh-CN" dirty="0"/>
              <a:t>we</a:t>
            </a:r>
            <a:r>
              <a:rPr lang="zh-CN" altLang="en-US" dirty="0"/>
              <a:t> </a:t>
            </a:r>
            <a:r>
              <a:rPr lang="en-US" altLang="zh-CN" dirty="0"/>
              <a:t>see</a:t>
            </a:r>
            <a:r>
              <a:rPr lang="zh-CN" altLang="en-US" dirty="0"/>
              <a:t> </a:t>
            </a:r>
            <a:r>
              <a:rPr lang="en-US" altLang="zh-CN" dirty="0"/>
              <a:t>earlier,</a:t>
            </a:r>
            <a:r>
              <a:rPr lang="zh-CN" altLang="en-US" dirty="0"/>
              <a:t> </a:t>
            </a:r>
            <a:r>
              <a:rPr lang="en-US" altLang="zh-CN" dirty="0"/>
              <a:t>and</a:t>
            </a:r>
            <a:r>
              <a:rPr lang="zh-CN" altLang="en-US" dirty="0"/>
              <a:t> </a:t>
            </a:r>
            <a:r>
              <a:rPr lang="en-US" altLang="zh-CN" dirty="0"/>
              <a:t>the</a:t>
            </a:r>
            <a:r>
              <a:rPr lang="zh-CN" altLang="en-US" dirty="0"/>
              <a:t> </a:t>
            </a:r>
            <a:r>
              <a:rPr lang="en-US" altLang="zh-CN" dirty="0"/>
              <a:t>documentation</a:t>
            </a:r>
            <a:r>
              <a:rPr lang="zh-CN" altLang="en-US" dirty="0"/>
              <a:t> </a:t>
            </a:r>
            <a:r>
              <a:rPr lang="en-US" altLang="zh-CN" dirty="0"/>
              <a:t>covers</a:t>
            </a:r>
            <a:r>
              <a:rPr lang="zh-CN" altLang="en-US" dirty="0"/>
              <a:t> </a:t>
            </a:r>
            <a:r>
              <a:rPr lang="en-US" altLang="zh-CN" dirty="0"/>
              <a:t>the</a:t>
            </a:r>
            <a:r>
              <a:rPr lang="zh-CN" altLang="en-US" dirty="0"/>
              <a:t> </a:t>
            </a:r>
            <a:r>
              <a:rPr lang="en-US" altLang="zh-CN" dirty="0"/>
              <a:t>basic</a:t>
            </a:r>
            <a:r>
              <a:rPr lang="zh-CN" altLang="en-US" dirty="0"/>
              <a:t> </a:t>
            </a:r>
            <a:r>
              <a:rPr lang="en-US" altLang="zh-CN" dirty="0"/>
              <a:t>and</a:t>
            </a:r>
            <a:r>
              <a:rPr lang="zh-CN" altLang="en-US" dirty="0"/>
              <a:t> </a:t>
            </a:r>
            <a:r>
              <a:rPr lang="en-US" altLang="zh-CN" dirty="0"/>
              <a:t>advanced</a:t>
            </a:r>
            <a:r>
              <a:rPr lang="zh-CN" altLang="en-US" dirty="0"/>
              <a:t> </a:t>
            </a:r>
            <a:r>
              <a:rPr lang="en-US" altLang="zh-CN" dirty="0"/>
              <a:t>usage,</a:t>
            </a:r>
            <a:r>
              <a:rPr lang="zh-CN" altLang="en-US" dirty="0"/>
              <a:t> </a:t>
            </a:r>
            <a:endParaRPr lang="en-US" altLang="zh-CN" dirty="0"/>
          </a:p>
          <a:p>
            <a:pPr marL="171450" lvl="0" indent="-171450" algn="l" rtl="0">
              <a:spcBef>
                <a:spcPts val="0"/>
              </a:spcBef>
              <a:spcAft>
                <a:spcPts val="0"/>
              </a:spcAft>
              <a:buFontTx/>
              <a:buChar char="-"/>
            </a:pPr>
            <a:r>
              <a:rPr lang="en-US" altLang="zh-CN" dirty="0"/>
              <a:t>deployment</a:t>
            </a:r>
            <a:r>
              <a:rPr lang="zh-CN" altLang="en-US" dirty="0"/>
              <a:t> </a:t>
            </a:r>
            <a:r>
              <a:rPr lang="en-US" altLang="zh-CN" dirty="0"/>
              <a:t>consideration</a:t>
            </a:r>
            <a:r>
              <a:rPr lang="zh-CN" altLang="en-US" dirty="0"/>
              <a:t> </a:t>
            </a:r>
            <a:r>
              <a:rPr lang="en-US" altLang="zh-CN" dirty="0"/>
              <a:t>including</a:t>
            </a:r>
            <a:r>
              <a:rPr lang="zh-CN" altLang="en-US" dirty="0"/>
              <a:t> </a:t>
            </a:r>
            <a:r>
              <a:rPr lang="en-US" altLang="zh-CN" dirty="0"/>
              <a:t>detailed</a:t>
            </a:r>
            <a:r>
              <a:rPr lang="zh-CN" altLang="en-US" dirty="0"/>
              <a:t> </a:t>
            </a:r>
            <a:r>
              <a:rPr lang="en-US" altLang="zh-CN" dirty="0"/>
              <a:t>instruction</a:t>
            </a:r>
            <a:r>
              <a:rPr lang="zh-CN" altLang="en-US" dirty="0"/>
              <a:t> </a:t>
            </a:r>
            <a:r>
              <a:rPr lang="en-US" altLang="zh-CN" dirty="0"/>
              <a:t>for</a:t>
            </a:r>
            <a:r>
              <a:rPr lang="zh-CN" altLang="en-US" dirty="0"/>
              <a:t> </a:t>
            </a:r>
            <a:r>
              <a:rPr lang="en-US" altLang="zh-CN" dirty="0"/>
              <a:t>partial</a:t>
            </a:r>
            <a:r>
              <a:rPr lang="zh-CN" altLang="en-US" dirty="0"/>
              <a:t> </a:t>
            </a:r>
            <a:r>
              <a:rPr lang="en-US" altLang="zh-CN" dirty="0"/>
              <a:t>deployment,</a:t>
            </a:r>
            <a:r>
              <a:rPr lang="zh-CN" altLang="en-US" dirty="0"/>
              <a:t> </a:t>
            </a:r>
            <a:r>
              <a:rPr lang="en-US" altLang="zh-CN" dirty="0"/>
              <a:t>development</a:t>
            </a:r>
            <a:r>
              <a:rPr lang="zh-CN" altLang="en-US" dirty="0"/>
              <a:t> </a:t>
            </a:r>
            <a:r>
              <a:rPr lang="en-US" altLang="zh-CN" dirty="0"/>
              <a:t>note</a:t>
            </a:r>
            <a:r>
              <a:rPr lang="zh-CN" altLang="en-US" dirty="0"/>
              <a:t> </a:t>
            </a:r>
            <a:r>
              <a:rPr lang="en-US" altLang="zh-CN" dirty="0"/>
              <a:t>including</a:t>
            </a:r>
            <a:r>
              <a:rPr lang="zh-CN" altLang="en-US" dirty="0"/>
              <a:t> </a:t>
            </a:r>
            <a:r>
              <a:rPr lang="en-US" altLang="zh-CN" dirty="0"/>
              <a:t>how</a:t>
            </a:r>
            <a:r>
              <a:rPr lang="zh-CN" altLang="en-US" dirty="0"/>
              <a:t> </a:t>
            </a:r>
            <a:r>
              <a:rPr lang="en-US" altLang="zh-CN" dirty="0"/>
              <a:t>to</a:t>
            </a:r>
            <a:r>
              <a:rPr lang="zh-CN" altLang="en-US" dirty="0"/>
              <a:t> </a:t>
            </a:r>
            <a:r>
              <a:rPr lang="en-US" altLang="zh-CN" dirty="0"/>
              <a:t>turn</a:t>
            </a:r>
            <a:r>
              <a:rPr lang="zh-CN" altLang="en-US" dirty="0"/>
              <a:t> </a:t>
            </a:r>
            <a:r>
              <a:rPr lang="en-US" altLang="zh-CN" dirty="0"/>
              <a:t>your</a:t>
            </a:r>
            <a:r>
              <a:rPr lang="zh-CN" altLang="en-US" dirty="0"/>
              <a:t> </a:t>
            </a:r>
            <a:r>
              <a:rPr lang="en-US" altLang="zh-CN" dirty="0"/>
              <a:t>code</a:t>
            </a:r>
            <a:r>
              <a:rPr lang="zh-CN" altLang="en-US" dirty="0"/>
              <a:t> </a:t>
            </a:r>
            <a:r>
              <a:rPr lang="en-US" altLang="zh-CN" dirty="0"/>
              <a:t>into</a:t>
            </a:r>
            <a:r>
              <a:rPr lang="zh-CN" altLang="en-US" dirty="0"/>
              <a:t> </a:t>
            </a:r>
            <a:r>
              <a:rPr lang="en-US" altLang="zh-CN" dirty="0"/>
              <a:t>microservices,</a:t>
            </a:r>
            <a:r>
              <a:rPr lang="zh-CN" altLang="en-US" dirty="0"/>
              <a:t> </a:t>
            </a:r>
            <a:r>
              <a:rPr lang="en-US" altLang="zh-CN" dirty="0"/>
              <a:t>and</a:t>
            </a:r>
            <a:r>
              <a:rPr lang="zh-CN" altLang="en-US" dirty="0"/>
              <a:t> </a:t>
            </a:r>
            <a:r>
              <a:rPr lang="en-US" altLang="zh-CN" dirty="0"/>
              <a:t>more.</a:t>
            </a:r>
          </a:p>
          <a:p>
            <a:pPr marL="171450" lvl="0" indent="-171450" algn="l" rtl="0">
              <a:spcBef>
                <a:spcPts val="0"/>
              </a:spcBef>
              <a:spcAft>
                <a:spcPts val="0"/>
              </a:spcAft>
              <a:buFontTx/>
              <a:buChar char="-"/>
            </a:pPr>
            <a:r>
              <a:rPr lang="en-US" altLang="zh-CN" dirty="0"/>
              <a:t>The</a:t>
            </a:r>
            <a:r>
              <a:rPr lang="zh-CN" altLang="en-US" dirty="0"/>
              <a:t> </a:t>
            </a:r>
            <a:r>
              <a:rPr lang="en-US" altLang="zh-CN" dirty="0"/>
              <a:t>doc</a:t>
            </a:r>
            <a:r>
              <a:rPr lang="zh-CN" altLang="en-US" dirty="0"/>
              <a:t> </a:t>
            </a:r>
            <a:r>
              <a:rPr lang="en-US" altLang="zh-CN" dirty="0"/>
              <a:t>website</a:t>
            </a:r>
            <a:r>
              <a:rPr lang="zh-CN" altLang="en-US" dirty="0"/>
              <a:t> </a:t>
            </a:r>
            <a:r>
              <a:rPr lang="en-US" altLang="zh-CN" dirty="0"/>
              <a:t>is</a:t>
            </a:r>
            <a:r>
              <a:rPr lang="zh-CN" altLang="en-US" dirty="0"/>
              <a:t> </a:t>
            </a:r>
            <a:r>
              <a:rPr lang="en-US" altLang="zh-CN" dirty="0"/>
              <a:t>searchable</a:t>
            </a:r>
            <a:r>
              <a:rPr lang="zh-CN" altLang="en-US" dirty="0"/>
              <a:t> </a:t>
            </a:r>
            <a:r>
              <a:rPr lang="en-US" altLang="zh-CN" dirty="0"/>
              <a:t>and</a:t>
            </a:r>
            <a:r>
              <a:rPr lang="zh-CN" altLang="en-US" dirty="0"/>
              <a:t> </a:t>
            </a:r>
            <a:r>
              <a:rPr lang="en-US" altLang="zh-CN" dirty="0"/>
              <a:t>it</a:t>
            </a:r>
            <a:r>
              <a:rPr lang="zh-CN" altLang="en-US" dirty="0"/>
              <a:t> </a:t>
            </a:r>
            <a:r>
              <a:rPr lang="en-US" altLang="zh-CN" dirty="0"/>
              <a:t>is</a:t>
            </a:r>
            <a:r>
              <a:rPr lang="zh-CN" altLang="en-US" dirty="0"/>
              <a:t> </a:t>
            </a:r>
            <a:r>
              <a:rPr lang="en-US" altLang="zh-CN" dirty="0"/>
              <a:t>being</a:t>
            </a:r>
            <a:r>
              <a:rPr lang="zh-CN" altLang="en-US" dirty="0"/>
              <a:t> </a:t>
            </a:r>
            <a:r>
              <a:rPr lang="en-US" altLang="zh-CN" dirty="0"/>
              <a:t>continuously</a:t>
            </a:r>
            <a:r>
              <a:rPr lang="zh-CN" altLang="en-US" dirty="0"/>
              <a:t> </a:t>
            </a:r>
            <a:r>
              <a:rPr lang="en-US" altLang="zh-CN" dirty="0"/>
              <a:t>updated.</a:t>
            </a:r>
          </a:p>
          <a:p>
            <a:pPr marL="171450" lvl="0" indent="-171450" algn="l" rtl="0">
              <a:spcBef>
                <a:spcPts val="0"/>
              </a:spcBef>
              <a:spcAft>
                <a:spcPts val="0"/>
              </a:spcAft>
              <a:buFontTx/>
              <a:buChar char="-"/>
            </a:pPr>
            <a:r>
              <a:rPr lang="en-US" altLang="zh-CN" dirty="0"/>
              <a:t>In</a:t>
            </a:r>
            <a:r>
              <a:rPr lang="zh-CN" altLang="en-US" dirty="0"/>
              <a:t> </a:t>
            </a:r>
            <a:r>
              <a:rPr lang="en-US" altLang="zh-CN" dirty="0"/>
              <a:t>that</a:t>
            </a:r>
            <a:r>
              <a:rPr lang="zh-CN" altLang="en-US" dirty="0"/>
              <a:t> </a:t>
            </a:r>
            <a:r>
              <a:rPr lang="en-US" altLang="zh-CN" dirty="0"/>
              <a:t>sense</a:t>
            </a:r>
            <a:r>
              <a:rPr lang="zh-CN" altLang="en-US" dirty="0"/>
              <a:t> </a:t>
            </a:r>
            <a:r>
              <a:rPr lang="en-US" altLang="zh-CN" dirty="0"/>
              <a:t>it</a:t>
            </a:r>
            <a:r>
              <a:rPr lang="zh-CN" altLang="en-US" dirty="0"/>
              <a:t> </a:t>
            </a:r>
            <a:r>
              <a:rPr lang="en-US" altLang="zh-CN" dirty="0"/>
              <a:t>will</a:t>
            </a:r>
            <a:r>
              <a:rPr lang="zh-CN" altLang="en-US" dirty="0"/>
              <a:t> </a:t>
            </a:r>
            <a:r>
              <a:rPr lang="en-US" altLang="zh-CN" dirty="0"/>
              <a:t>never</a:t>
            </a:r>
            <a:r>
              <a:rPr lang="zh-CN" altLang="en-US" dirty="0"/>
              <a:t> </a:t>
            </a:r>
            <a:r>
              <a:rPr lang="en-US" altLang="zh-CN" dirty="0"/>
              <a:t>be</a:t>
            </a:r>
            <a:r>
              <a:rPr lang="zh-CN" altLang="en-US" dirty="0"/>
              <a:t> </a:t>
            </a:r>
            <a:r>
              <a:rPr lang="en-US" altLang="zh-CN" dirty="0"/>
              <a:t>completed,</a:t>
            </a:r>
            <a:r>
              <a:rPr lang="zh-CN" altLang="en-US" dirty="0"/>
              <a:t> </a:t>
            </a:r>
            <a:r>
              <a:rPr lang="en-US" altLang="zh-CN" dirty="0"/>
              <a:t>but</a:t>
            </a:r>
            <a:r>
              <a:rPr lang="zh-CN" altLang="en-US" dirty="0"/>
              <a:t> </a:t>
            </a:r>
            <a:r>
              <a:rPr lang="en-US" altLang="zh-CN" dirty="0"/>
              <a:t>please</a:t>
            </a:r>
            <a:r>
              <a:rPr lang="zh-CN" altLang="en-US" dirty="0"/>
              <a:t> </a:t>
            </a:r>
            <a:r>
              <a:rPr lang="en-US" altLang="zh-CN" dirty="0"/>
              <a:t>let</a:t>
            </a:r>
            <a:r>
              <a:rPr lang="zh-CN" altLang="en-US" dirty="0"/>
              <a:t> </a:t>
            </a:r>
            <a:r>
              <a:rPr lang="en-US" altLang="zh-CN" dirty="0"/>
              <a:t>us</a:t>
            </a:r>
            <a:r>
              <a:rPr lang="zh-CN" altLang="en-US" dirty="0"/>
              <a:t> </a:t>
            </a:r>
            <a:r>
              <a:rPr lang="en-US" altLang="zh-CN" dirty="0"/>
              <a:t>know</a:t>
            </a:r>
            <a:r>
              <a:rPr lang="zh-CN" altLang="en-US" dirty="0"/>
              <a:t> </a:t>
            </a:r>
            <a:r>
              <a:rPr lang="en-US" altLang="zh-CN" dirty="0"/>
              <a:t>if</a:t>
            </a:r>
            <a:r>
              <a:rPr lang="zh-CN" altLang="en-US" dirty="0"/>
              <a:t> </a:t>
            </a:r>
            <a:r>
              <a:rPr lang="en-US" altLang="zh-CN" dirty="0"/>
              <a:t>something</a:t>
            </a:r>
            <a:r>
              <a:rPr lang="zh-CN" altLang="en-US" dirty="0"/>
              <a:t> </a:t>
            </a:r>
            <a:r>
              <a:rPr lang="en-US" altLang="zh-CN" dirty="0"/>
              <a:t>is</a:t>
            </a:r>
            <a:r>
              <a:rPr lang="zh-CN" altLang="en-US" dirty="0"/>
              <a:t> </a:t>
            </a:r>
            <a:r>
              <a:rPr lang="en-US" altLang="zh-CN" dirty="0"/>
              <a:t>inconsistent</a:t>
            </a:r>
            <a:r>
              <a:rPr lang="zh-CN" altLang="en-US" dirty="0"/>
              <a:t> </a:t>
            </a:r>
            <a:r>
              <a:rPr lang="en-US" altLang="zh-CN" dirty="0"/>
              <a:t>or</a:t>
            </a:r>
            <a:r>
              <a:rPr lang="zh-CN" altLang="en-US" dirty="0"/>
              <a:t> </a:t>
            </a:r>
            <a:r>
              <a:rPr lang="en-US" altLang="zh-CN" dirty="0"/>
              <a:t>missing.</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34177DFA-0D09-8A38-7FCB-F0490AB01CC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462805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08EBEB9-7BEF-039C-F89C-B2AF12C240DA}"/>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B35DF375-8278-F243-95E2-D6C469681B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9D3FC2EA-AF0F-A856-76EF-782063636AE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Just to emphasize, ASKCOS is meant to put together research advances into a practical, usable tool, and to assist and never to replace chemists.</a:t>
            </a:r>
          </a:p>
          <a:p>
            <a:pPr marL="171450" lvl="0" indent="-171450" algn="l" rtl="0">
              <a:spcBef>
                <a:spcPts val="0"/>
              </a:spcBef>
              <a:spcAft>
                <a:spcPts val="0"/>
              </a:spcAft>
              <a:buFontTx/>
              <a:buChar char="-"/>
            </a:pPr>
            <a:r>
              <a:rPr lang="en-US" dirty="0"/>
              <a:t>Many ASKCOS modules are and will probably remain data-driven. We didn’t go through retraining in the presentation but it is supported, for some modules,</a:t>
            </a:r>
          </a:p>
          <a:p>
            <a:pPr marL="171450" lvl="0" indent="-171450" algn="l" rtl="0">
              <a:spcBef>
                <a:spcPts val="0"/>
              </a:spcBef>
              <a:spcAft>
                <a:spcPts val="0"/>
              </a:spcAft>
              <a:buFontTx/>
              <a:buChar char="-"/>
            </a:pPr>
            <a:r>
              <a:rPr lang="en-US" dirty="0"/>
              <a:t>Serving and/or retraining certain modules can be challenging, for example, with high or spiking RAM usage and long retraining time with the original implementations. We can feel the gap between research and development but that’s exactly what we are trying to bridge with ASKCOS.</a:t>
            </a:r>
          </a:p>
          <a:p>
            <a:pPr marL="171450" lvl="0" indent="-171450" algn="l" rtl="0">
              <a:spcBef>
                <a:spcPts val="0"/>
              </a:spcBef>
              <a:spcAft>
                <a:spcPts val="0"/>
              </a:spcAft>
              <a:buFontTx/>
              <a:buChar char="-"/>
            </a:pPr>
            <a:r>
              <a:rPr lang="en-US" dirty="0"/>
              <a:t>And last but not least, </a:t>
            </a:r>
            <a:r>
              <a:rPr lang="en-US" altLang="zh-CN" dirty="0"/>
              <a:t>a</a:t>
            </a:r>
            <a:r>
              <a:rPr lang="zh-CN" altLang="en-US" dirty="0"/>
              <a:t> </a:t>
            </a:r>
            <a:r>
              <a:rPr lang="en-US" altLang="zh-CN" dirty="0"/>
              <a:t>special</a:t>
            </a:r>
            <a:r>
              <a:rPr lang="zh-CN" altLang="en-US" dirty="0"/>
              <a:t> </a:t>
            </a:r>
            <a:r>
              <a:rPr lang="en-US" altLang="zh-CN" dirty="0"/>
              <a:t>thank</a:t>
            </a:r>
            <a:r>
              <a:rPr lang="zh-CN" altLang="en-US" dirty="0"/>
              <a:t> </a:t>
            </a:r>
            <a:r>
              <a:rPr lang="en-US" altLang="zh-CN" dirty="0"/>
              <a:t>for</a:t>
            </a:r>
            <a:r>
              <a:rPr lang="zh-CN" altLang="en-US" dirty="0"/>
              <a:t> </a:t>
            </a:r>
            <a:r>
              <a:rPr lang="en-US" altLang="zh-CN" dirty="0" err="1"/>
              <a:t>RDKit</a:t>
            </a:r>
            <a:r>
              <a:rPr lang="zh-CN" altLang="en-US" dirty="0"/>
              <a:t> </a:t>
            </a:r>
            <a:r>
              <a:rPr lang="en-US" altLang="zh-CN" dirty="0"/>
              <a:t>and</a:t>
            </a:r>
            <a:r>
              <a:rPr lang="zh-CN" altLang="en-US" dirty="0"/>
              <a:t> </a:t>
            </a:r>
            <a:r>
              <a:rPr lang="en-US" altLang="zh-CN" dirty="0"/>
              <a:t>its</a:t>
            </a:r>
            <a:r>
              <a:rPr lang="zh-CN" altLang="en-US" dirty="0"/>
              <a:t> </a:t>
            </a:r>
            <a:r>
              <a:rPr lang="en-US" altLang="zh-CN" dirty="0"/>
              <a:t>community</a:t>
            </a:r>
            <a:r>
              <a:rPr lang="zh-CN" altLang="en-US" dirty="0"/>
              <a:t> </a:t>
            </a:r>
            <a:r>
              <a:rPr lang="en-US" altLang="zh-CN" dirty="0"/>
              <a:t>from</a:t>
            </a:r>
            <a:r>
              <a:rPr lang="zh-CN" altLang="en-US" dirty="0"/>
              <a:t> </a:t>
            </a:r>
            <a:r>
              <a:rPr lang="en-US" altLang="zh-CN" dirty="0"/>
              <a:t>which</a:t>
            </a:r>
            <a:r>
              <a:rPr lang="zh-CN" altLang="en-US" dirty="0"/>
              <a:t> </a:t>
            </a:r>
            <a:r>
              <a:rPr lang="en-US" altLang="zh-CN" dirty="0"/>
              <a:t>ASKCOS</a:t>
            </a:r>
            <a:r>
              <a:rPr lang="zh-CN" altLang="en-US" dirty="0"/>
              <a:t> </a:t>
            </a:r>
            <a:r>
              <a:rPr lang="en-US" altLang="zh-CN" dirty="0"/>
              <a:t>has</a:t>
            </a:r>
            <a:r>
              <a:rPr lang="zh-CN" altLang="en-US" dirty="0"/>
              <a:t> </a:t>
            </a:r>
            <a:r>
              <a:rPr lang="en-US" altLang="zh-CN" dirty="0"/>
              <a:t>benefited</a:t>
            </a:r>
            <a:r>
              <a:rPr lang="zh-CN" altLang="en-US" dirty="0"/>
              <a:t> </a:t>
            </a:r>
            <a:r>
              <a:rPr lang="en-US" altLang="zh-CN" dirty="0"/>
              <a:t>a</a:t>
            </a:r>
            <a:r>
              <a:rPr lang="zh-CN" altLang="en-US" dirty="0"/>
              <a:t> </a:t>
            </a:r>
            <a:r>
              <a:rPr lang="en-US" altLang="zh-CN" dirty="0"/>
              <a:t>lot.</a:t>
            </a:r>
          </a:p>
          <a:p>
            <a:pPr marL="171450" lvl="0" indent="-171450" algn="l" rtl="0">
              <a:spcBef>
                <a:spcPts val="0"/>
              </a:spcBef>
              <a:spcAft>
                <a:spcPts val="0"/>
              </a:spcAft>
              <a:buFontTx/>
              <a:buChar char="-"/>
            </a:pPr>
            <a:r>
              <a:rPr lang="en-US" dirty="0"/>
              <a:t>We are at a relatively early stage for building an ASKCOS community,</a:t>
            </a:r>
            <a:r>
              <a:rPr lang="zh-CN" altLang="en-US" dirty="0"/>
              <a:t> </a:t>
            </a:r>
            <a:r>
              <a:rPr lang="en-US" altLang="zh-CN" dirty="0"/>
              <a:t>which</a:t>
            </a:r>
            <a:r>
              <a:rPr lang="zh-CN" altLang="en-US" dirty="0"/>
              <a:t> </a:t>
            </a:r>
            <a:r>
              <a:rPr lang="en-US" altLang="zh-CN" dirty="0"/>
              <a:t>is</a:t>
            </a:r>
            <a:r>
              <a:rPr lang="zh-CN" altLang="en-US" dirty="0"/>
              <a:t> </a:t>
            </a:r>
            <a:r>
              <a:rPr lang="en-US" altLang="zh-CN" dirty="0"/>
              <a:t>hard,</a:t>
            </a:r>
            <a:r>
              <a:rPr lang="zh-CN" altLang="en-US" dirty="0"/>
              <a:t> </a:t>
            </a:r>
            <a:r>
              <a:rPr lang="en-US" altLang="zh-CN" dirty="0"/>
              <a:t>especially</a:t>
            </a:r>
            <a:r>
              <a:rPr lang="zh-CN" altLang="en-US" dirty="0"/>
              <a:t> </a:t>
            </a:r>
            <a:r>
              <a:rPr lang="en-US" altLang="zh-CN" dirty="0"/>
              <a:t>with</a:t>
            </a:r>
            <a:r>
              <a:rPr lang="zh-CN" altLang="en-US" dirty="0"/>
              <a:t> </a:t>
            </a:r>
            <a:r>
              <a:rPr lang="en-US" altLang="zh-CN" dirty="0"/>
              <a:t>irregular</a:t>
            </a:r>
            <a:r>
              <a:rPr lang="zh-CN" altLang="en-US" dirty="0"/>
              <a:t> </a:t>
            </a:r>
            <a:r>
              <a:rPr lang="en-US" altLang="zh-CN" dirty="0"/>
              <a:t>manpower</a:t>
            </a:r>
            <a:r>
              <a:rPr lang="zh-CN" altLang="en-US" dirty="0"/>
              <a:t> </a:t>
            </a:r>
            <a:r>
              <a:rPr lang="en-US" altLang="zh-CN" dirty="0"/>
              <a:t>as</a:t>
            </a:r>
            <a:r>
              <a:rPr lang="zh-CN" altLang="en-US" dirty="0"/>
              <a:t> </a:t>
            </a:r>
            <a:r>
              <a:rPr lang="en-US" altLang="zh-CN" dirty="0"/>
              <a:t>is</a:t>
            </a:r>
            <a:r>
              <a:rPr lang="zh-CN" altLang="en-US" dirty="0"/>
              <a:t> </a:t>
            </a:r>
            <a:r>
              <a:rPr lang="en-US" altLang="zh-CN" dirty="0"/>
              <a:t>typical</a:t>
            </a:r>
            <a:r>
              <a:rPr lang="zh-CN" altLang="en-US" dirty="0"/>
              <a:t> </a:t>
            </a:r>
            <a:r>
              <a:rPr lang="en-US" altLang="zh-CN" dirty="0"/>
              <a:t>for</a:t>
            </a:r>
            <a:r>
              <a:rPr lang="zh-CN" altLang="en-US" dirty="0"/>
              <a:t> </a:t>
            </a:r>
            <a:r>
              <a:rPr lang="en-US" altLang="zh-CN" dirty="0"/>
              <a:t>open-source</a:t>
            </a:r>
            <a:r>
              <a:rPr lang="zh-CN" altLang="en-US" dirty="0"/>
              <a:t> </a:t>
            </a:r>
            <a:r>
              <a:rPr lang="en-US" altLang="zh-CN" dirty="0"/>
              <a:t>projects.</a:t>
            </a:r>
            <a:r>
              <a:rPr lang="en-US" dirty="0"/>
              <a:t> </a:t>
            </a:r>
            <a:r>
              <a:rPr lang="en-US" altLang="zh-CN" dirty="0"/>
              <a:t>A</a:t>
            </a:r>
            <a:r>
              <a:rPr lang="en-US" dirty="0"/>
              <a:t>nd any suggestions or feedback</a:t>
            </a:r>
            <a:r>
              <a:rPr lang="zh-CN" altLang="en-US" dirty="0"/>
              <a:t> </a:t>
            </a:r>
            <a:r>
              <a:rPr lang="en-US" altLang="zh-CN" dirty="0"/>
              <a:t>will</a:t>
            </a:r>
            <a:r>
              <a:rPr lang="zh-CN" altLang="en-US" dirty="0"/>
              <a:t> </a:t>
            </a:r>
            <a:r>
              <a:rPr lang="en-US" altLang="zh-CN" dirty="0"/>
              <a:t>be</a:t>
            </a:r>
            <a:r>
              <a:rPr lang="zh-CN" altLang="en-US" dirty="0"/>
              <a:t> </a:t>
            </a:r>
            <a:r>
              <a:rPr lang="en-US" altLang="zh-CN" dirty="0"/>
              <a:t>much</a:t>
            </a:r>
            <a:r>
              <a:rPr lang="zh-CN" altLang="en-US" dirty="0"/>
              <a:t> </a:t>
            </a:r>
            <a:r>
              <a:rPr lang="en-US" altLang="zh-CN" dirty="0"/>
              <a:t>appreciated</a:t>
            </a:r>
            <a:r>
              <a:rPr lang="en-US" dirty="0"/>
              <a:t>.</a:t>
            </a:r>
          </a:p>
          <a:p>
            <a:pPr marL="171450" lvl="0" indent="-171450" algn="l" rtl="0">
              <a:spcBef>
                <a:spcPts val="0"/>
              </a:spcBef>
              <a:spcAft>
                <a:spcPts val="0"/>
              </a:spcAft>
              <a:buFontTx/>
              <a:buChar char="-"/>
            </a:pPr>
            <a:endParaRPr lang="en-US" dirty="0"/>
          </a:p>
        </p:txBody>
      </p:sp>
      <p:sp>
        <p:nvSpPr>
          <p:cNvPr id="90" name="Google Shape;90;gfcc0866760_0_158:notes">
            <a:extLst>
              <a:ext uri="{FF2B5EF4-FFF2-40B4-BE49-F238E27FC236}">
                <a16:creationId xmlns:a16="http://schemas.microsoft.com/office/drawing/2014/main" id="{E24753E7-A377-1868-FCDD-CCCD768378C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373513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41B6A76C-063F-4F88-4D0A-62A6EEFCCE89}"/>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E84D8902-8BE2-4254-25A7-94B00AA61B3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AF93372B-32A5-3C4F-9428-D2DDFB25CD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altLang="zh-CN" dirty="0"/>
              <a:t>With</a:t>
            </a:r>
            <a:r>
              <a:rPr lang="zh-CN" altLang="en-US" dirty="0"/>
              <a:t> </a:t>
            </a:r>
            <a:r>
              <a:rPr lang="en-US" altLang="zh-CN" dirty="0"/>
              <a:t>that,</a:t>
            </a:r>
            <a:r>
              <a:rPr lang="zh-CN" altLang="en-US" dirty="0"/>
              <a:t> </a:t>
            </a:r>
            <a:r>
              <a:rPr lang="en-US" altLang="zh-CN" dirty="0"/>
              <a:t>I’d</a:t>
            </a:r>
            <a:r>
              <a:rPr lang="zh-CN" altLang="en-US" dirty="0"/>
              <a:t> </a:t>
            </a:r>
            <a:r>
              <a:rPr lang="en-US" altLang="zh-CN" dirty="0"/>
              <a:t>like</a:t>
            </a:r>
            <a:r>
              <a:rPr lang="zh-CN" altLang="en-US" dirty="0"/>
              <a:t> </a:t>
            </a:r>
            <a:r>
              <a:rPr lang="en-US" altLang="zh-CN" dirty="0"/>
              <a:t>to</a:t>
            </a:r>
            <a:r>
              <a:rPr lang="zh-CN" altLang="en-US" dirty="0"/>
              <a:t> </a:t>
            </a:r>
            <a:r>
              <a:rPr lang="en-US" altLang="zh-CN" dirty="0"/>
              <a:t>thank</a:t>
            </a:r>
            <a:r>
              <a:rPr lang="zh-CN" altLang="en-US" dirty="0"/>
              <a:t> </a:t>
            </a:r>
            <a:r>
              <a:rPr lang="en-US" altLang="zh-CN" dirty="0"/>
              <a:t>the</a:t>
            </a:r>
            <a:r>
              <a:rPr lang="zh-CN" altLang="en-US" dirty="0"/>
              <a:t> </a:t>
            </a:r>
            <a:r>
              <a:rPr lang="en-US" altLang="zh-CN" dirty="0"/>
              <a:t>ASKCOS</a:t>
            </a:r>
            <a:r>
              <a:rPr lang="zh-CN" altLang="en-US" dirty="0"/>
              <a:t> </a:t>
            </a:r>
            <a:r>
              <a:rPr lang="en-US" altLang="zh-CN" dirty="0"/>
              <a:t>team</a:t>
            </a:r>
            <a:r>
              <a:rPr lang="zh-CN" altLang="en-US" dirty="0"/>
              <a:t> </a:t>
            </a:r>
            <a:r>
              <a:rPr lang="en-US" altLang="zh-CN" dirty="0"/>
              <a:t>for</a:t>
            </a:r>
            <a:r>
              <a:rPr lang="zh-CN" altLang="en-US" dirty="0"/>
              <a:t> </a:t>
            </a:r>
            <a:r>
              <a:rPr lang="en-US" altLang="zh-CN" dirty="0"/>
              <a:t>ongoing</a:t>
            </a:r>
            <a:r>
              <a:rPr lang="zh-CN" altLang="en-US" dirty="0"/>
              <a:t> </a:t>
            </a:r>
            <a:r>
              <a:rPr lang="en-US" altLang="zh-CN" dirty="0"/>
              <a:t>development,</a:t>
            </a:r>
            <a:r>
              <a:rPr lang="zh-CN" altLang="en-US" dirty="0"/>
              <a:t> </a:t>
            </a:r>
            <a:r>
              <a:rPr lang="en-US" altLang="zh-CN" dirty="0"/>
              <a:t>active</a:t>
            </a:r>
            <a:r>
              <a:rPr lang="zh-CN" altLang="en-US" dirty="0"/>
              <a:t> </a:t>
            </a:r>
            <a:r>
              <a:rPr lang="en-US" altLang="zh-CN" dirty="0"/>
              <a:t>users</a:t>
            </a:r>
            <a:r>
              <a:rPr lang="zh-CN" altLang="en-US" dirty="0"/>
              <a:t> </a:t>
            </a:r>
            <a:r>
              <a:rPr lang="en-US" altLang="zh-CN" dirty="0"/>
              <a:t>from</a:t>
            </a:r>
            <a:r>
              <a:rPr lang="zh-CN" altLang="en-US" dirty="0"/>
              <a:t> </a:t>
            </a:r>
            <a:r>
              <a:rPr lang="en-US" altLang="zh-CN" dirty="0"/>
              <a:t>the</a:t>
            </a:r>
            <a:r>
              <a:rPr lang="zh-CN" altLang="en-US" dirty="0"/>
              <a:t> </a:t>
            </a:r>
            <a:r>
              <a:rPr lang="en-US" altLang="zh-CN" dirty="0"/>
              <a:t>Coley</a:t>
            </a:r>
            <a:r>
              <a:rPr lang="zh-CN" altLang="en-US" dirty="0"/>
              <a:t> </a:t>
            </a:r>
            <a:r>
              <a:rPr lang="en-US" altLang="zh-CN" dirty="0"/>
              <a:t>Research</a:t>
            </a:r>
            <a:r>
              <a:rPr lang="zh-CN" altLang="en-US" dirty="0"/>
              <a:t> </a:t>
            </a:r>
            <a:r>
              <a:rPr lang="en-US" altLang="zh-CN" dirty="0"/>
              <a:t>Group</a:t>
            </a:r>
            <a:r>
              <a:rPr lang="zh-CN" altLang="en-US" dirty="0"/>
              <a:t> </a:t>
            </a:r>
            <a:r>
              <a:rPr lang="en-US" altLang="zh-CN" dirty="0"/>
              <a:t>and</a:t>
            </a:r>
            <a:r>
              <a:rPr lang="zh-CN" altLang="en-US" dirty="0"/>
              <a:t> </a:t>
            </a:r>
            <a:r>
              <a:rPr lang="en-US" altLang="zh-CN" dirty="0"/>
              <a:t>the</a:t>
            </a:r>
            <a:r>
              <a:rPr lang="zh-CN" altLang="en-US" dirty="0"/>
              <a:t> </a:t>
            </a:r>
            <a:r>
              <a:rPr lang="en-US" altLang="zh-CN" dirty="0"/>
              <a:t>MLPDS</a:t>
            </a:r>
            <a:r>
              <a:rPr lang="zh-CN" altLang="en-US" dirty="0"/>
              <a:t> </a:t>
            </a:r>
            <a:r>
              <a:rPr lang="en-US" altLang="zh-CN" dirty="0"/>
              <a:t>Consortium</a:t>
            </a:r>
            <a:r>
              <a:rPr lang="zh-CN" altLang="en-US" dirty="0"/>
              <a:t> </a:t>
            </a:r>
            <a:r>
              <a:rPr lang="en-US" altLang="zh-CN" dirty="0"/>
              <a:t>for</a:t>
            </a:r>
            <a:r>
              <a:rPr lang="zh-CN" altLang="en-US" dirty="0"/>
              <a:t> </a:t>
            </a:r>
            <a:r>
              <a:rPr lang="en-US" altLang="zh-CN" dirty="0"/>
              <a:t>valuable</a:t>
            </a:r>
            <a:r>
              <a:rPr lang="zh-CN" altLang="en-US" dirty="0"/>
              <a:t> </a:t>
            </a:r>
            <a:r>
              <a:rPr lang="en-US" altLang="zh-CN" dirty="0"/>
              <a:t>feedback</a:t>
            </a:r>
            <a:r>
              <a:rPr lang="zh-CN" altLang="en-US" dirty="0"/>
              <a:t> </a:t>
            </a:r>
            <a:r>
              <a:rPr lang="en-US" altLang="zh-CN" dirty="0"/>
              <a:t>and</a:t>
            </a:r>
            <a:r>
              <a:rPr lang="zh-CN" altLang="en-US" dirty="0"/>
              <a:t> </a:t>
            </a:r>
            <a:r>
              <a:rPr lang="en-US" altLang="zh-CN" dirty="0"/>
              <a:t>suggestions,</a:t>
            </a:r>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altLang="zh-CN" dirty="0"/>
              <a:t>and</a:t>
            </a:r>
            <a:r>
              <a:rPr lang="zh-CN" altLang="en-US" dirty="0"/>
              <a:t> </a:t>
            </a:r>
            <a:r>
              <a:rPr lang="en-US" altLang="zh-CN" dirty="0"/>
              <a:t>many</a:t>
            </a:r>
            <a:r>
              <a:rPr lang="zh-CN" altLang="en-US" dirty="0"/>
              <a:t> </a:t>
            </a:r>
            <a:r>
              <a:rPr lang="en-US" altLang="zh-CN" dirty="0"/>
              <a:t>past</a:t>
            </a:r>
            <a:r>
              <a:rPr lang="zh-CN" altLang="en-US" dirty="0"/>
              <a:t> </a:t>
            </a:r>
            <a:r>
              <a:rPr lang="en-US" altLang="zh-CN" dirty="0"/>
              <a:t>developers,</a:t>
            </a:r>
            <a:r>
              <a:rPr lang="zh-CN" altLang="en-US" dirty="0"/>
              <a:t> </a:t>
            </a:r>
            <a:r>
              <a:rPr lang="en-US" altLang="zh-CN" dirty="0"/>
              <a:t>in</a:t>
            </a:r>
            <a:r>
              <a:rPr lang="zh-CN" altLang="en-US" dirty="0"/>
              <a:t> </a:t>
            </a:r>
            <a:r>
              <a:rPr lang="en-US" altLang="zh-CN" dirty="0"/>
              <a:t>the</a:t>
            </a:r>
            <a:r>
              <a:rPr lang="zh-CN" altLang="en-US" dirty="0"/>
              <a:t> </a:t>
            </a:r>
            <a:r>
              <a:rPr lang="en-US" altLang="zh-CN" dirty="0"/>
              <a:t>hall</a:t>
            </a:r>
            <a:r>
              <a:rPr lang="zh-CN" altLang="en-US" dirty="0"/>
              <a:t> </a:t>
            </a:r>
            <a:r>
              <a:rPr lang="en-US" altLang="zh-CN" dirty="0"/>
              <a:t>of</a:t>
            </a:r>
            <a:r>
              <a:rPr lang="zh-CN" altLang="en-US" dirty="0"/>
              <a:t> </a:t>
            </a:r>
            <a:r>
              <a:rPr lang="en-US" altLang="zh-CN" dirty="0"/>
              <a:t>fame,</a:t>
            </a:r>
            <a:r>
              <a:rPr lang="zh-CN" altLang="en-US" dirty="0"/>
              <a:t> </a:t>
            </a:r>
            <a:r>
              <a:rPr lang="en-US" altLang="zh-CN" dirty="0"/>
              <a:t>who</a:t>
            </a:r>
            <a:r>
              <a:rPr lang="zh-CN" altLang="en-US" dirty="0"/>
              <a:t> </a:t>
            </a:r>
            <a:r>
              <a:rPr lang="en-US" altLang="zh-CN" dirty="0"/>
              <a:t>collectively</a:t>
            </a:r>
            <a:r>
              <a:rPr lang="zh-CN" altLang="en-US" dirty="0"/>
              <a:t> </a:t>
            </a:r>
            <a:r>
              <a:rPr lang="en-US" altLang="zh-CN" dirty="0"/>
              <a:t>transformed</a:t>
            </a:r>
            <a:r>
              <a:rPr lang="zh-CN" altLang="en-US" dirty="0"/>
              <a:t> </a:t>
            </a:r>
            <a:r>
              <a:rPr lang="en-US" altLang="zh-CN" dirty="0"/>
              <a:t>ASKCOS</a:t>
            </a:r>
            <a:r>
              <a:rPr lang="zh-CN" altLang="en-US" dirty="0"/>
              <a:t> </a:t>
            </a:r>
            <a:r>
              <a:rPr lang="en-US" altLang="zh-CN" dirty="0"/>
              <a:t>into</a:t>
            </a:r>
            <a:r>
              <a:rPr lang="zh-CN" altLang="en-US" dirty="0"/>
              <a:t> </a:t>
            </a:r>
            <a:r>
              <a:rPr lang="en-US" altLang="zh-CN" dirty="0"/>
              <a:t>its</a:t>
            </a:r>
            <a:r>
              <a:rPr lang="zh-CN" altLang="en-US" dirty="0"/>
              <a:t> </a:t>
            </a:r>
            <a:r>
              <a:rPr lang="en-US" altLang="zh-CN" dirty="0"/>
              <a:t>current</a:t>
            </a:r>
            <a:r>
              <a:rPr lang="zh-CN" altLang="en-US" dirty="0"/>
              <a:t> </a:t>
            </a:r>
            <a:r>
              <a:rPr lang="en-US" altLang="zh-CN" dirty="0"/>
              <a:t>form.</a:t>
            </a:r>
            <a:endParaRPr dirty="0"/>
          </a:p>
        </p:txBody>
      </p:sp>
      <p:sp>
        <p:nvSpPr>
          <p:cNvPr id="90" name="Google Shape;90;gfcc0866760_0_158:notes">
            <a:extLst>
              <a:ext uri="{FF2B5EF4-FFF2-40B4-BE49-F238E27FC236}">
                <a16:creationId xmlns:a16="http://schemas.microsoft.com/office/drawing/2014/main" id="{CFEF6311-E574-F6B1-6B0E-C62F26BC955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669021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DF8124D0-81B8-C445-1036-679C2557BB2C}"/>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7D16F0E3-7A55-ABCA-F85E-5D44DE54FE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5A46E6C5-507D-19F2-048B-EC8958D2E8C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altLang="zh-CN" dirty="0"/>
              <a:t>We</a:t>
            </a:r>
            <a:r>
              <a:rPr lang="zh-CN" altLang="en-US" dirty="0"/>
              <a:t> </a:t>
            </a:r>
            <a:r>
              <a:rPr lang="en-US" altLang="zh-CN" dirty="0"/>
              <a:t>would</a:t>
            </a:r>
            <a:r>
              <a:rPr lang="zh-CN" altLang="en-US" dirty="0"/>
              <a:t> </a:t>
            </a:r>
            <a:r>
              <a:rPr lang="en-US" altLang="zh-CN" dirty="0"/>
              <a:t>also</a:t>
            </a:r>
            <a:r>
              <a:rPr lang="zh-CN" altLang="en-US" dirty="0"/>
              <a:t> </a:t>
            </a:r>
            <a:r>
              <a:rPr lang="en-US" altLang="zh-CN" dirty="0"/>
              <a:t>like</a:t>
            </a:r>
            <a:r>
              <a:rPr lang="zh-CN" altLang="en-US" dirty="0"/>
              <a:t> </a:t>
            </a:r>
            <a:r>
              <a:rPr lang="en-US" altLang="zh-CN" dirty="0"/>
              <a:t>to</a:t>
            </a:r>
            <a:r>
              <a:rPr lang="zh-CN" altLang="en-US" dirty="0"/>
              <a:t> </a:t>
            </a:r>
            <a:r>
              <a:rPr lang="en-US" altLang="zh-CN" dirty="0"/>
              <a:t>thank our sponsors and collaborators, in particular,</a:t>
            </a:r>
            <a:r>
              <a:rPr lang="zh-CN" altLang="en-US" dirty="0"/>
              <a:t> </a:t>
            </a:r>
            <a:r>
              <a:rPr lang="en-US" altLang="zh-CN" dirty="0" err="1"/>
              <a:t>NextMove</a:t>
            </a:r>
            <a:r>
              <a:rPr lang="zh-CN" altLang="en-US" dirty="0"/>
              <a:t> </a:t>
            </a:r>
            <a:r>
              <a:rPr lang="en-US" altLang="zh-CN" dirty="0"/>
              <a:t>Software,</a:t>
            </a:r>
            <a:r>
              <a:rPr lang="zh-CN" altLang="en-US" dirty="0"/>
              <a:t> </a:t>
            </a:r>
            <a:r>
              <a:rPr lang="en-US" altLang="zh-CN" dirty="0"/>
              <a:t>CAS, and</a:t>
            </a:r>
            <a:r>
              <a:rPr lang="zh-CN" altLang="en-US" dirty="0"/>
              <a:t> </a:t>
            </a:r>
            <a:r>
              <a:rPr lang="en-US" altLang="zh-CN" dirty="0" err="1"/>
              <a:t>Reaxys</a:t>
            </a:r>
            <a:r>
              <a:rPr lang="zh-CN" altLang="en-US" dirty="0"/>
              <a:t> </a:t>
            </a:r>
            <a:r>
              <a:rPr lang="en-US" altLang="zh-CN" dirty="0"/>
              <a:t>for</a:t>
            </a:r>
            <a:r>
              <a:rPr lang="zh-CN" altLang="en-US" dirty="0"/>
              <a:t> </a:t>
            </a:r>
            <a:r>
              <a:rPr lang="en-US" altLang="zh-CN" dirty="0"/>
              <a:t>providing</a:t>
            </a:r>
            <a:r>
              <a:rPr lang="zh-CN" altLang="en-US" dirty="0"/>
              <a:t> </a:t>
            </a:r>
            <a:r>
              <a:rPr lang="en-US" altLang="zh-CN" dirty="0"/>
              <a:t>data,</a:t>
            </a:r>
            <a:r>
              <a:rPr lang="zh-CN" altLang="en-US" dirty="0"/>
              <a:t> </a:t>
            </a:r>
            <a:r>
              <a:rPr lang="en-US" altLang="zh-CN" dirty="0"/>
              <a:t>on</a:t>
            </a:r>
            <a:r>
              <a:rPr lang="zh-CN" altLang="en-US" dirty="0"/>
              <a:t> </a:t>
            </a:r>
            <a:r>
              <a:rPr lang="en-US" altLang="zh-CN" dirty="0"/>
              <a:t>which</a:t>
            </a:r>
            <a:r>
              <a:rPr lang="zh-CN" altLang="en-US" dirty="0"/>
              <a:t> </a:t>
            </a:r>
            <a:r>
              <a:rPr lang="en-US" altLang="zh-CN" dirty="0"/>
              <a:t>a</a:t>
            </a:r>
            <a:r>
              <a:rPr lang="zh-CN" altLang="en-US" dirty="0"/>
              <a:t> </a:t>
            </a:r>
            <a:r>
              <a:rPr lang="en-US" altLang="zh-CN" dirty="0"/>
              <a:t>few</a:t>
            </a:r>
            <a:r>
              <a:rPr lang="zh-CN" altLang="en-US" dirty="0"/>
              <a:t> </a:t>
            </a:r>
            <a:r>
              <a:rPr lang="en-US" altLang="zh-CN" dirty="0"/>
              <a:t>of</a:t>
            </a:r>
            <a:r>
              <a:rPr lang="zh-CN" altLang="en-US" dirty="0"/>
              <a:t> </a:t>
            </a:r>
            <a:r>
              <a:rPr lang="en-US" altLang="zh-CN" dirty="0"/>
              <a:t>our</a:t>
            </a:r>
            <a:r>
              <a:rPr lang="zh-CN" altLang="en-US" dirty="0"/>
              <a:t> </a:t>
            </a:r>
            <a:r>
              <a:rPr lang="en-US" altLang="zh-CN" dirty="0"/>
              <a:t>data-driven</a:t>
            </a:r>
            <a:r>
              <a:rPr lang="zh-CN" altLang="en-US" dirty="0"/>
              <a:t> </a:t>
            </a:r>
            <a:r>
              <a:rPr lang="en-US" altLang="zh-CN" dirty="0"/>
              <a:t>models</a:t>
            </a:r>
            <a:r>
              <a:rPr lang="zh-CN" altLang="en-US" dirty="0"/>
              <a:t> </a:t>
            </a:r>
            <a:r>
              <a:rPr lang="en-US" altLang="zh-CN" dirty="0"/>
              <a:t>have</a:t>
            </a:r>
            <a:r>
              <a:rPr lang="zh-CN" altLang="en-US" dirty="0"/>
              <a:t> </a:t>
            </a:r>
            <a:r>
              <a:rPr lang="en-US" altLang="zh-CN" dirty="0"/>
              <a:t>been</a:t>
            </a:r>
            <a:r>
              <a:rPr lang="zh-CN" altLang="en-US" dirty="0"/>
              <a:t> </a:t>
            </a:r>
            <a:r>
              <a:rPr lang="en-US" altLang="zh-CN" dirty="0"/>
              <a:t>trained.</a:t>
            </a:r>
            <a:endParaRPr dirty="0"/>
          </a:p>
          <a:p>
            <a:pPr marL="0" lvl="0" indent="0" algn="l" rtl="0">
              <a:spcBef>
                <a:spcPts val="0"/>
              </a:spcBef>
              <a:spcAft>
                <a:spcPts val="0"/>
              </a:spcAft>
              <a:buNone/>
            </a:pPr>
            <a:endParaRPr lang="en-US" dirty="0"/>
          </a:p>
        </p:txBody>
      </p:sp>
      <p:sp>
        <p:nvSpPr>
          <p:cNvPr id="90" name="Google Shape;90;gfcc0866760_0_158:notes">
            <a:extLst>
              <a:ext uri="{FF2B5EF4-FFF2-40B4-BE49-F238E27FC236}">
                <a16:creationId xmlns:a16="http://schemas.microsoft.com/office/drawing/2014/main" id="{D3D9CE39-9DD7-95B7-5BEC-A72C0FC2272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649171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35CB2F9-1C80-1520-178F-CA035E1D930F}"/>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74A053E7-DE24-58FA-36F2-4EC527B61FB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CA11B268-D46D-FB7A-7140-0E7D774E08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Formally, ASKCOS is an open-source tool for synthesis planning, which is a broad category of approaches for selecting experimental procedures and protocols that produce a target molecule.</a:t>
            </a:r>
          </a:p>
          <a:p>
            <a:pPr marL="171450" lvl="0" indent="-171450" algn="l" rtl="0">
              <a:spcBef>
                <a:spcPts val="0"/>
              </a:spcBef>
              <a:spcAft>
                <a:spcPts val="0"/>
              </a:spcAft>
              <a:buFontTx/>
              <a:buChar char="-"/>
            </a:pPr>
            <a:r>
              <a:rPr lang="en-US" dirty="0"/>
              <a:t>A central technique in synthesis planning is retrosynthetic analysis, which proposes reaction precursors</a:t>
            </a:r>
            <a:r>
              <a:rPr lang="zh-CN" altLang="en-US" dirty="0"/>
              <a:t> </a:t>
            </a:r>
            <a:r>
              <a:rPr lang="en-US" altLang="zh-CN" dirty="0"/>
              <a:t>for</a:t>
            </a:r>
            <a:r>
              <a:rPr lang="en-US" dirty="0"/>
              <a:t> given</a:t>
            </a:r>
            <a:r>
              <a:rPr lang="zh-CN" altLang="en-US" dirty="0"/>
              <a:t> </a:t>
            </a:r>
            <a:r>
              <a:rPr lang="en-US" dirty="0"/>
              <a:t>target</a:t>
            </a:r>
            <a:r>
              <a:rPr lang="en-US" altLang="zh-CN" dirty="0"/>
              <a:t>s</a:t>
            </a:r>
            <a:r>
              <a:rPr lang="en-US" dirty="0"/>
              <a:t>.</a:t>
            </a:r>
          </a:p>
          <a:p>
            <a:pPr marL="171450" lvl="0" indent="-171450" algn="l" rtl="0">
              <a:spcBef>
                <a:spcPts val="0"/>
              </a:spcBef>
              <a:spcAft>
                <a:spcPts val="0"/>
              </a:spcAft>
              <a:buFontTx/>
              <a:buChar char="-"/>
            </a:pPr>
            <a:endParaRPr lang="en-US" dirty="0"/>
          </a:p>
        </p:txBody>
      </p:sp>
      <p:sp>
        <p:nvSpPr>
          <p:cNvPr id="90" name="Google Shape;90;gfcc0866760_0_158:notes">
            <a:extLst>
              <a:ext uri="{FF2B5EF4-FFF2-40B4-BE49-F238E27FC236}">
                <a16:creationId xmlns:a16="http://schemas.microsoft.com/office/drawing/2014/main" id="{54903F49-8844-7218-2009-E4B61DE3BC1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257627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FFB0657B-B687-F6A5-22CC-839A10AE8B6E}"/>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C99B978-5192-3A28-7B76-B4FFEBDF85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a:extLst>
              <a:ext uri="{FF2B5EF4-FFF2-40B4-BE49-F238E27FC236}">
                <a16:creationId xmlns:a16="http://schemas.microsoft.com/office/drawing/2014/main" id="{3842DE80-B040-D5B8-A702-2228814F1E3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We have a more extensive preprint with the QR code here, which is a manuscript version of this presentation, with more elaboration on ASKCOS formulation, contextualization, as well as usage from the perspectives of end users.</a:t>
            </a:r>
          </a:p>
          <a:p>
            <a:pPr marL="171450" lvl="0" indent="-171450" algn="l" rtl="0">
              <a:spcBef>
                <a:spcPts val="0"/>
              </a:spcBef>
              <a:spcAft>
                <a:spcPts val="0"/>
              </a:spcAft>
              <a:buFontTx/>
              <a:buChar char="-"/>
            </a:pPr>
            <a:r>
              <a:rPr lang="en-US"/>
              <a:t>Please </a:t>
            </a:r>
            <a:r>
              <a:rPr lang="en-US" dirty="0"/>
              <a:t>feel free to contact us at </a:t>
            </a:r>
            <a:r>
              <a:rPr lang="en-US" dirty="0" err="1"/>
              <a:t>askcos_support@mit.edu</a:t>
            </a:r>
            <a:r>
              <a:rPr lang="en-US" dirty="0"/>
              <a:t> for anything.</a:t>
            </a:r>
          </a:p>
          <a:p>
            <a:pPr marL="171450" lvl="0" indent="-171450" algn="l" rtl="0">
              <a:spcBef>
                <a:spcPts val="0"/>
              </a:spcBef>
              <a:spcAft>
                <a:spcPts val="0"/>
              </a:spcAft>
              <a:buFontTx/>
              <a:buChar char="-"/>
            </a:pPr>
            <a:r>
              <a:rPr lang="en-US" dirty="0"/>
              <a:t>That’s the end of the ASKCOS presentation, and thanks for your attention!</a:t>
            </a:r>
            <a:endParaRPr dirty="0"/>
          </a:p>
          <a:p>
            <a:pPr marL="0" lvl="0" indent="0" algn="l" rtl="0">
              <a:spcBef>
                <a:spcPts val="0"/>
              </a:spcBef>
              <a:spcAft>
                <a:spcPts val="0"/>
              </a:spcAft>
              <a:buNone/>
            </a:pPr>
            <a:endParaRPr dirty="0"/>
          </a:p>
        </p:txBody>
      </p:sp>
      <p:sp>
        <p:nvSpPr>
          <p:cNvPr id="83" name="Google Shape;83;p1:notes">
            <a:extLst>
              <a:ext uri="{FF2B5EF4-FFF2-40B4-BE49-F238E27FC236}">
                <a16:creationId xmlns:a16="http://schemas.microsoft.com/office/drawing/2014/main" id="{622E7C22-6295-0C92-F490-1825CE8DCE7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62950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5FA68D84-0619-064D-161C-1EF01E19446C}"/>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860BCD20-7291-E715-7DBB-EFCDDDF827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C3F6121F-599C-C8ED-611E-25DEE3C3DD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 And we perform this process iteratively, </a:t>
            </a:r>
            <a:r>
              <a:rPr lang="en-US" altLang="zh-CN" dirty="0"/>
              <a:t>breaking</a:t>
            </a:r>
            <a:r>
              <a:rPr lang="zh-CN" altLang="en-US" dirty="0"/>
              <a:t> </a:t>
            </a:r>
            <a:r>
              <a:rPr lang="en-US" altLang="zh-CN" dirty="0"/>
              <a:t>down</a:t>
            </a:r>
            <a:r>
              <a:rPr lang="zh-CN" altLang="en-US" dirty="0"/>
              <a:t> </a:t>
            </a:r>
            <a:r>
              <a:rPr lang="en-US" altLang="zh-CN" dirty="0"/>
              <a:t>the</a:t>
            </a:r>
            <a:r>
              <a:rPr lang="zh-CN" altLang="en-US" dirty="0"/>
              <a:t> </a:t>
            </a:r>
            <a:r>
              <a:rPr lang="en-US" altLang="zh-CN" dirty="0"/>
              <a:t>target</a:t>
            </a:r>
            <a:r>
              <a:rPr lang="zh-CN" altLang="en-US" dirty="0"/>
              <a:t> </a:t>
            </a:r>
            <a:r>
              <a:rPr lang="en-US" altLang="zh-CN" dirty="0"/>
              <a:t>into</a:t>
            </a:r>
            <a:r>
              <a:rPr lang="zh-CN" altLang="en-US" dirty="0"/>
              <a:t> </a:t>
            </a:r>
            <a:r>
              <a:rPr lang="en-US" altLang="zh-CN" dirty="0"/>
              <a:t>smaller</a:t>
            </a:r>
            <a:r>
              <a:rPr lang="zh-CN" altLang="en-US" dirty="0"/>
              <a:t> </a:t>
            </a:r>
            <a:r>
              <a:rPr lang="en-US" altLang="zh-CN" dirty="0"/>
              <a:t>and</a:t>
            </a:r>
            <a:r>
              <a:rPr lang="zh-CN" altLang="en-US" dirty="0"/>
              <a:t> </a:t>
            </a:r>
            <a:r>
              <a:rPr lang="en-US" altLang="zh-CN" dirty="0"/>
              <a:t>smaller</a:t>
            </a:r>
            <a:r>
              <a:rPr lang="zh-CN" altLang="en-US" dirty="0"/>
              <a:t> </a:t>
            </a:r>
            <a:r>
              <a:rPr lang="en-US" altLang="zh-CN" dirty="0"/>
              <a:t>pieces,</a:t>
            </a:r>
            <a:r>
              <a:rPr lang="zh-CN" altLang="en-US" dirty="0"/>
              <a:t> </a:t>
            </a:r>
            <a:r>
              <a:rPr lang="en-US" dirty="0"/>
              <a:t>until reaching buyable building blocks.</a:t>
            </a:r>
            <a:endParaRPr dirty="0"/>
          </a:p>
          <a:p>
            <a:pPr marL="0" lvl="0" indent="0" algn="l" rtl="0">
              <a:spcBef>
                <a:spcPts val="0"/>
              </a:spcBef>
              <a:spcAft>
                <a:spcPts val="0"/>
              </a:spcAft>
              <a:buNone/>
            </a:pPr>
            <a:endParaRPr dirty="0"/>
          </a:p>
        </p:txBody>
      </p:sp>
      <p:sp>
        <p:nvSpPr>
          <p:cNvPr id="90" name="Google Shape;90;gfcc0866760_0_158:notes">
            <a:extLst>
              <a:ext uri="{FF2B5EF4-FFF2-40B4-BE49-F238E27FC236}">
                <a16:creationId xmlns:a16="http://schemas.microsoft.com/office/drawing/2014/main" id="{24B53B47-50EE-7C78-4FA4-46396893CF8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0243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7BC62D36-50B9-F463-1527-C747F609446C}"/>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6C843A19-B502-A919-9214-DF15C97759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A9D781B8-C6AC-CF95-EFFB-0EE7BCBBAEC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While multi-step retrosynthetic analysis </a:t>
            </a:r>
            <a:r>
              <a:rPr lang="en-US" altLang="zh-CN" dirty="0"/>
              <a:t>aims</a:t>
            </a:r>
            <a:r>
              <a:rPr lang="zh-CN" altLang="en-US" dirty="0"/>
              <a:t> </a:t>
            </a:r>
            <a:r>
              <a:rPr lang="en-US" altLang="zh-CN" dirty="0"/>
              <a:t>to</a:t>
            </a:r>
            <a:r>
              <a:rPr lang="zh-CN" altLang="en-US" dirty="0"/>
              <a:t> </a:t>
            </a:r>
            <a:r>
              <a:rPr lang="en-US" altLang="zh-CN" dirty="0"/>
              <a:t>suggest</a:t>
            </a:r>
            <a:r>
              <a:rPr lang="en-US" dirty="0"/>
              <a:t> synthesis routes with different building blocks and intermediates,</a:t>
            </a:r>
          </a:p>
          <a:p>
            <a:pPr marL="171450" lvl="0" indent="-171450" algn="l" rtl="0">
              <a:spcBef>
                <a:spcPts val="0"/>
              </a:spcBef>
              <a:spcAft>
                <a:spcPts val="0"/>
              </a:spcAft>
              <a:buFontTx/>
              <a:buChar char="-"/>
            </a:pPr>
            <a:r>
              <a:rPr lang="en-US" dirty="0"/>
              <a:t>it is also crucial to recommend the context for each reaction step, including but not limited to temperature, catalysts, solvent, and the amounts of reactants and reagents.</a:t>
            </a:r>
          </a:p>
          <a:p>
            <a:pPr marL="171450" lvl="0" indent="-171450" algn="l" rtl="0">
              <a:spcBef>
                <a:spcPts val="0"/>
              </a:spcBef>
              <a:spcAft>
                <a:spcPts val="0"/>
              </a:spcAft>
              <a:buFontTx/>
              <a:buChar char="-"/>
            </a:pPr>
            <a:r>
              <a:rPr lang="en-US" dirty="0"/>
              <a:t>Another important question to be answered in synthesis planning is the reaction outcome, such as the likelihood of success, potential impurities, and selectivity.</a:t>
            </a:r>
            <a:endParaRPr dirty="0"/>
          </a:p>
          <a:p>
            <a:pPr marL="0" lvl="0" indent="0" algn="l" rtl="0">
              <a:spcBef>
                <a:spcPts val="0"/>
              </a:spcBef>
              <a:spcAft>
                <a:spcPts val="0"/>
              </a:spcAft>
              <a:buNone/>
            </a:pPr>
            <a:endParaRPr dirty="0"/>
          </a:p>
        </p:txBody>
      </p:sp>
      <p:sp>
        <p:nvSpPr>
          <p:cNvPr id="90" name="Google Shape;90;gfcc0866760_0_158:notes">
            <a:extLst>
              <a:ext uri="{FF2B5EF4-FFF2-40B4-BE49-F238E27FC236}">
                <a16:creationId xmlns:a16="http://schemas.microsoft.com/office/drawing/2014/main" id="{C6A9F757-0178-6DDA-5A75-3C0203E5255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66109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2074E046-A136-C5AD-53A0-7ECE3FF62C16}"/>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DC668B0F-A35F-4CA7-5BB1-A3F91E5285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56CA2998-D070-6487-5439-1FB269CB21F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800" b="0" i="0" u="none" strike="noStrike" dirty="0">
                <a:solidFill>
                  <a:srgbClr val="000000"/>
                </a:solidFill>
                <a:effectLst/>
                <a:latin typeface="Calibri" panose="020F0502020204030204" pitchFamily="34" charset="0"/>
              </a:rPr>
              <a:t>The synthesis planning process can be naturally formulated as a tree search problem with the target as the root node.</a:t>
            </a:r>
            <a:endParaRPr lang="en-US" sz="1800" dirty="0"/>
          </a:p>
          <a:p>
            <a:pPr marL="171450" marR="0" lvl="0" indent="-171450" algn="l" defTabSz="914400" rtl="0" eaLnBrk="1" fontAlgn="auto" latinLnBrk="0" hangingPunct="1">
              <a:lnSpc>
                <a:spcPct val="100000"/>
              </a:lnSpc>
              <a:spcBef>
                <a:spcPts val="0"/>
              </a:spcBef>
              <a:spcAft>
                <a:spcPts val="0"/>
              </a:spcAft>
              <a:buClr>
                <a:srgbClr val="000000"/>
              </a:buClr>
              <a:buSzPts val="1400"/>
              <a:buFontTx/>
              <a:buChar char="-"/>
              <a:tabLst/>
              <a:defRPr/>
            </a:pPr>
            <a:r>
              <a:rPr lang="en-US" sz="1800" b="0" i="0" u="none" strike="noStrike" dirty="0">
                <a:solidFill>
                  <a:srgbClr val="000000"/>
                </a:solidFill>
                <a:effectLst/>
                <a:latin typeface="Calibri" panose="020F0502020204030204" pitchFamily="34" charset="0"/>
              </a:rPr>
              <a:t>In each step of the planning, it then selects the most promising node (as in step 1), expand the node (as in step 2), and then updates the states of all nodes along the path depending on whether the new nodes are accessible.</a:t>
            </a:r>
            <a:endParaRPr lang="en-US" sz="1800" dirty="0"/>
          </a:p>
          <a:p>
            <a:pPr marL="171450" lvl="0" indent="-171450" algn="l" rtl="0">
              <a:spcBef>
                <a:spcPts val="0"/>
              </a:spcBef>
              <a:spcAft>
                <a:spcPts val="0"/>
              </a:spcAft>
              <a:buFontTx/>
              <a:buChar char="-"/>
            </a:pPr>
            <a:r>
              <a:rPr lang="en-US" sz="1800" b="0" i="0" u="none" strike="noStrike" dirty="0">
                <a:solidFill>
                  <a:srgbClr val="000000"/>
                </a:solidFill>
                <a:effectLst/>
                <a:latin typeface="Calibri" panose="020F0502020204030204" pitchFamily="34" charset="0"/>
              </a:rPr>
              <a:t>The search process repeats until a viable pathway with buyable building blocks is found, or until some termination criteria is reached.</a:t>
            </a:r>
          </a:p>
          <a:p>
            <a:pPr marL="171450" lvl="0" indent="-171450" algn="l" rtl="0">
              <a:spcBef>
                <a:spcPts val="0"/>
              </a:spcBef>
              <a:spcAft>
                <a:spcPts val="0"/>
              </a:spcAft>
              <a:buFontTx/>
              <a:buChar char="-"/>
            </a:pPr>
            <a:r>
              <a:rPr lang="en-US" sz="1800" b="0" i="0" u="none" strike="noStrike" dirty="0">
                <a:solidFill>
                  <a:srgbClr val="000000"/>
                </a:solidFill>
                <a:effectLst/>
                <a:latin typeface="Calibri" panose="020F0502020204030204" pitchFamily="34" charset="0"/>
              </a:rPr>
              <a:t>Optionally, the search tree can be pruned or filtered during or after the search, using evaluation metrics such as heuristic scores or other machine learning models.</a:t>
            </a:r>
            <a:br>
              <a:rPr lang="en-US" dirty="0"/>
            </a:br>
            <a:endParaRPr lang="en-US" dirty="0"/>
          </a:p>
        </p:txBody>
      </p:sp>
      <p:sp>
        <p:nvSpPr>
          <p:cNvPr id="90" name="Google Shape;90;gfcc0866760_0_158:notes">
            <a:extLst>
              <a:ext uri="{FF2B5EF4-FFF2-40B4-BE49-F238E27FC236}">
                <a16:creationId xmlns:a16="http://schemas.microsoft.com/office/drawing/2014/main" id="{2E3F2303-78AE-AD24-67C4-74CDDA5DB43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96105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61621493-BDAA-A243-9E12-BC014D72DA18}"/>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DE6DA393-11CB-CD66-FFD2-C2FECF9806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AB05D245-9AEF-466F-FCF0-CF1C2BD16DD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Various elements in this tree search process can be formulated as machine learning prediction, with the right and hopefully good-quality data of course.</a:t>
            </a:r>
          </a:p>
          <a:p>
            <a:pPr marL="171450" lvl="0" indent="-171450" algn="l" rtl="0">
              <a:spcBef>
                <a:spcPts val="0"/>
              </a:spcBef>
              <a:spcAft>
                <a:spcPts val="0"/>
              </a:spcAft>
              <a:buFontTx/>
              <a:buChar char="-"/>
            </a:pPr>
            <a:r>
              <a:rPr lang="en-US" dirty="0"/>
              <a:t>For selection, the value function for selecting the most promising node can be machine learned. Or even the selection policy itself can be learned, for example, with graph neural networks to predict the best node given the partial search tree.</a:t>
            </a:r>
          </a:p>
          <a:p>
            <a:pPr marL="171450" lvl="0" indent="-171450" algn="l" rtl="0">
              <a:spcBef>
                <a:spcPts val="0"/>
              </a:spcBef>
              <a:spcAft>
                <a:spcPts val="0"/>
              </a:spcAft>
              <a:buFontTx/>
              <a:buChar char="-"/>
            </a:pPr>
            <a:r>
              <a:rPr lang="en-US" dirty="0"/>
              <a:t>For expansion, or equivalently, one-step retrosynthesis, various approaches have been developed for proposing the precursors or reranking the reactions after.</a:t>
            </a:r>
          </a:p>
          <a:p>
            <a:pPr marL="171450" lvl="0" indent="-171450" algn="l" rtl="0">
              <a:spcBef>
                <a:spcPts val="0"/>
              </a:spcBef>
              <a:spcAft>
                <a:spcPts val="0"/>
              </a:spcAft>
              <a:buFontTx/>
              <a:buChar char="-"/>
            </a:pPr>
            <a:r>
              <a:rPr lang="en-US" dirty="0"/>
              <a:t>For evaluation, at the one-step level, machine learning models have shown their power for condition recommendation and outcome prediction.</a:t>
            </a:r>
          </a:p>
          <a:p>
            <a:pPr marL="171450" lvl="0" indent="-171450" algn="l" rtl="0">
              <a:spcBef>
                <a:spcPts val="0"/>
              </a:spcBef>
              <a:spcAft>
                <a:spcPts val="0"/>
              </a:spcAft>
              <a:buFontTx/>
              <a:buChar char="-"/>
            </a:pPr>
            <a:r>
              <a:rPr lang="en-US" dirty="0"/>
              <a:t>Evaluation at the pathway level is more challenging but not impossible, and one way is to train a machine learning predictor to differentiate patent-extracted and artificial pathways, and thereby generating a score for literature-likeness.</a:t>
            </a:r>
          </a:p>
          <a:p>
            <a:pPr marL="171450" lvl="0" indent="-171450" algn="l" rtl="0">
              <a:spcBef>
                <a:spcPts val="0"/>
              </a:spcBef>
              <a:spcAft>
                <a:spcPts val="0"/>
              </a:spcAft>
              <a:buFontTx/>
              <a:buChar char="-"/>
            </a:pPr>
            <a:r>
              <a:rPr lang="en-US" dirty="0"/>
              <a:t>Due to time constraint, I will mostly elaborate on some formulations for expansion, which are more or less generalizable to the other tree search elements.</a:t>
            </a:r>
          </a:p>
          <a:p>
            <a:pPr marL="171450" lvl="0" indent="-171450" algn="l" rtl="0">
              <a:spcBef>
                <a:spcPts val="0"/>
              </a:spcBef>
              <a:spcAft>
                <a:spcPts val="0"/>
              </a:spcAft>
              <a:buFontTx/>
              <a:buChar char="-"/>
            </a:pPr>
            <a:endParaRPr dirty="0"/>
          </a:p>
        </p:txBody>
      </p:sp>
      <p:sp>
        <p:nvSpPr>
          <p:cNvPr id="90" name="Google Shape;90;gfcc0866760_0_158:notes">
            <a:extLst>
              <a:ext uri="{FF2B5EF4-FFF2-40B4-BE49-F238E27FC236}">
                <a16:creationId xmlns:a16="http://schemas.microsoft.com/office/drawing/2014/main" id="{27FDEA9C-2BD4-3BCC-95FB-A0DDF625A88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475532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0ECCEECF-527E-8C35-7B99-F3377950B894}"/>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454104E1-BA8C-33E4-1C40-2423D9F11D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92B5608E-3762-3148-9632-E7F9073101A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So for expansion, or one-step retrosynthesis, it aims to propose possible reactants, given the target product or intermediate.</a:t>
            </a:r>
          </a:p>
          <a:p>
            <a:pPr marL="171450" lvl="0" indent="-171450" algn="l" rtl="0">
              <a:spcBef>
                <a:spcPts val="0"/>
              </a:spcBef>
              <a:spcAft>
                <a:spcPts val="0"/>
              </a:spcAft>
              <a:buFontTx/>
              <a:buChar char="-"/>
            </a:pPr>
            <a:r>
              <a:rPr lang="en-US" dirty="0"/>
              <a:t>There are a few ways to categorize various approaches for one-step retrosynthesis, and one way is based on whether and how much of reaction templates are used in the formulation.</a:t>
            </a:r>
          </a:p>
          <a:p>
            <a:pPr marL="171450" lvl="0" indent="-171450" algn="l" rtl="0">
              <a:spcBef>
                <a:spcPts val="0"/>
              </a:spcBef>
              <a:spcAft>
                <a:spcPts val="0"/>
              </a:spcAft>
              <a:buFontTx/>
              <a:buChar char="-"/>
            </a:pPr>
            <a:r>
              <a:rPr lang="en-US" dirty="0"/>
              <a:t>Let’s start with template-based methods, which do make use of the full reaction templates,</a:t>
            </a:r>
          </a:p>
          <a:p>
            <a:pPr marL="171450" lvl="0" indent="-171450" algn="l" rtl="0">
              <a:spcBef>
                <a:spcPts val="0"/>
              </a:spcBef>
              <a:spcAft>
                <a:spcPts val="0"/>
              </a:spcAft>
              <a:buFontTx/>
              <a:buChar char="-"/>
            </a:pPr>
            <a:r>
              <a:rPr lang="en-US" dirty="0"/>
              <a:t>or essentially reaction rules that summarize the transformation as patterns.</a:t>
            </a:r>
          </a:p>
          <a:p>
            <a:pPr marL="171450" lvl="0" indent="-171450" algn="l" rtl="0">
              <a:spcBef>
                <a:spcPts val="0"/>
              </a:spcBef>
              <a:spcAft>
                <a:spcPts val="0"/>
              </a:spcAft>
              <a:buFontTx/>
              <a:buChar char="-"/>
            </a:pPr>
            <a:r>
              <a:rPr lang="en-US" dirty="0"/>
              <a:t>For example, for the alkylation and arylation reaction shown in the diagram, we can extract the patterns highlighted in orange on the left, into the retro template on the right.</a:t>
            </a:r>
          </a:p>
          <a:p>
            <a:pPr marL="171450" lvl="0" indent="-171450" algn="l" rtl="0">
              <a:spcBef>
                <a:spcPts val="0"/>
              </a:spcBef>
              <a:spcAft>
                <a:spcPts val="0"/>
              </a:spcAft>
              <a:buFontTx/>
              <a:buChar char="-"/>
            </a:pPr>
            <a:r>
              <a:rPr lang="en-US" dirty="0"/>
              <a:t>The model is then trained to select the best templates for new molecules.</a:t>
            </a:r>
          </a:p>
        </p:txBody>
      </p:sp>
      <p:sp>
        <p:nvSpPr>
          <p:cNvPr id="90" name="Google Shape;90;gfcc0866760_0_158:notes">
            <a:extLst>
              <a:ext uri="{FF2B5EF4-FFF2-40B4-BE49-F238E27FC236}">
                <a16:creationId xmlns:a16="http://schemas.microsoft.com/office/drawing/2014/main" id="{B436C0F1-AF70-D7C0-3FB8-CD88D91B3D6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894357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E8E2CF97-0227-3FC0-E970-02CD4B9E221E}"/>
            </a:ext>
          </a:extLst>
        </p:cNvPr>
        <p:cNvGrpSpPr/>
        <p:nvPr/>
      </p:nvGrpSpPr>
      <p:grpSpPr>
        <a:xfrm>
          <a:off x="0" y="0"/>
          <a:ext cx="0" cy="0"/>
          <a:chOff x="0" y="0"/>
          <a:chExt cx="0" cy="0"/>
        </a:xfrm>
      </p:grpSpPr>
      <p:sp>
        <p:nvSpPr>
          <p:cNvPr id="88" name="Google Shape;88;gfcc0866760_0_158:notes">
            <a:extLst>
              <a:ext uri="{FF2B5EF4-FFF2-40B4-BE49-F238E27FC236}">
                <a16:creationId xmlns:a16="http://schemas.microsoft.com/office/drawing/2014/main" id="{0CCF27B2-0F39-1AA9-F2BE-75D3124D26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fcc0866760_0_158:notes">
            <a:extLst>
              <a:ext uri="{FF2B5EF4-FFF2-40B4-BE49-F238E27FC236}">
                <a16:creationId xmlns:a16="http://schemas.microsoft.com/office/drawing/2014/main" id="{936A42EB-0708-73C4-C884-33400B99358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Template-based methods generally offer some traceability, because any template, in most implementations, has their literature precedents as references.</a:t>
            </a:r>
          </a:p>
          <a:p>
            <a:pPr marL="171450" lvl="0" indent="-171450" algn="l" rtl="0">
              <a:spcBef>
                <a:spcPts val="0"/>
              </a:spcBef>
              <a:spcAft>
                <a:spcPts val="0"/>
              </a:spcAft>
              <a:buFontTx/>
              <a:buChar char="-"/>
            </a:pPr>
            <a:r>
              <a:rPr lang="en-US" dirty="0"/>
              <a:t>However, the intrinsic limitations of these methods are that there is always a tradeoff between how specific and how general we should define the template.</a:t>
            </a:r>
          </a:p>
          <a:p>
            <a:pPr marL="171450" lvl="0" indent="-171450" algn="l" rtl="0">
              <a:spcBef>
                <a:spcPts val="0"/>
              </a:spcBef>
              <a:spcAft>
                <a:spcPts val="0"/>
              </a:spcAft>
              <a:buFontTx/>
              <a:buChar char="-"/>
            </a:pPr>
            <a:r>
              <a:rPr lang="en-US" dirty="0"/>
              <a:t>If the template is too general, it probably can’t capture much information that’s practically useful; if it’s too specific, we can have too many templates which would make it harder for the model to learn.</a:t>
            </a:r>
          </a:p>
          <a:p>
            <a:pPr marL="171450" lvl="0" indent="-171450" algn="l" rtl="0">
              <a:spcBef>
                <a:spcPts val="0"/>
              </a:spcBef>
              <a:spcAft>
                <a:spcPts val="0"/>
              </a:spcAft>
              <a:buFontTx/>
              <a:buChar char="-"/>
            </a:pPr>
            <a:r>
              <a:rPr lang="en-US" dirty="0"/>
              <a:t>And, they typically can’t generalize to unseen templates.</a:t>
            </a:r>
          </a:p>
        </p:txBody>
      </p:sp>
      <p:sp>
        <p:nvSpPr>
          <p:cNvPr id="90" name="Google Shape;90;gfcc0866760_0_158:notes">
            <a:extLst>
              <a:ext uri="{FF2B5EF4-FFF2-40B4-BE49-F238E27FC236}">
                <a16:creationId xmlns:a16="http://schemas.microsoft.com/office/drawing/2014/main" id="{57F6AF0D-7F47-072A-FF8F-DD3D03ED46E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87683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rgbClr val="A31E35"/>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2"/>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09600" y="291235"/>
            <a:ext cx="10963500" cy="678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552514" y="-1843723"/>
            <a:ext cx="5077800" cy="109635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11"/>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8" name="Google Shape;78;p12"/>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242047" y="79646"/>
            <a:ext cx="11736300" cy="678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3600"/>
              <a:buFont typeface="Arial"/>
              <a:buNone/>
              <a:defRPr sz="3600">
                <a:solidFill>
                  <a:srgbClr val="A31E3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242047" y="1099127"/>
            <a:ext cx="11698800" cy="5077800"/>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1000"/>
              </a:spcBef>
              <a:spcAft>
                <a:spcPts val="0"/>
              </a:spcAft>
              <a:buClr>
                <a:schemeClr val="dk1"/>
              </a:buClr>
              <a:buSzPts val="2400"/>
              <a:buChar char="•"/>
              <a:defRPr/>
            </a:lvl1pPr>
            <a:lvl2pPr marL="914400" lvl="1" indent="-355600" algn="l">
              <a:lnSpc>
                <a:spcPct val="100000"/>
              </a:lnSpc>
              <a:spcBef>
                <a:spcPts val="500"/>
              </a:spcBef>
              <a:spcAft>
                <a:spcPts val="0"/>
              </a:spcAft>
              <a:buClr>
                <a:schemeClr val="dk1"/>
              </a:buClr>
              <a:buSzPts val="2000"/>
              <a:buChar char="o"/>
              <a:defRPr/>
            </a:lvl2pPr>
            <a:lvl3pPr marL="1371600" lvl="2" indent="-342900" algn="l">
              <a:lnSpc>
                <a:spcPct val="100000"/>
              </a:lnSpc>
              <a:spcBef>
                <a:spcPts val="500"/>
              </a:spcBef>
              <a:spcAft>
                <a:spcPts val="0"/>
              </a:spcAft>
              <a:buClr>
                <a:schemeClr val="dk1"/>
              </a:buClr>
              <a:buSzPts val="1800"/>
              <a:buChar char="▪"/>
              <a:defRPr/>
            </a:lvl3pPr>
            <a:lvl4pPr marL="1828800" lvl="3" indent="-330200" algn="l">
              <a:lnSpc>
                <a:spcPct val="100000"/>
              </a:lnSpc>
              <a:spcBef>
                <a:spcPts val="500"/>
              </a:spcBef>
              <a:spcAft>
                <a:spcPts val="0"/>
              </a:spcAft>
              <a:buClr>
                <a:schemeClr val="dk1"/>
              </a:buClr>
              <a:buSzPts val="1600"/>
              <a:buChar char="•"/>
              <a:defRPr/>
            </a:lvl4pPr>
            <a:lvl5pPr marL="2286000" lvl="4" indent="-330200" algn="l">
              <a:lnSpc>
                <a:spcPct val="100000"/>
              </a:lnSpc>
              <a:spcBef>
                <a:spcPts val="500"/>
              </a:spcBef>
              <a:spcAft>
                <a:spcPts val="0"/>
              </a:spcAft>
              <a:buClr>
                <a:schemeClr val="dk1"/>
              </a:buClr>
              <a:buSzPts val="16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Arial"/>
                <a:ea typeface="Arial"/>
                <a:cs typeface="Arial"/>
                <a:sym typeface="Arial"/>
              </a:defRPr>
            </a:lvl1pPr>
            <a:lvl2pPr marL="0" lvl="1" indent="0" algn="r">
              <a:spcBef>
                <a:spcPts val="0"/>
              </a:spcBef>
              <a:buNone/>
              <a:defRPr sz="1200" b="0" i="0" u="none" strike="noStrike" cap="none">
                <a:solidFill>
                  <a:srgbClr val="888888"/>
                </a:solidFill>
                <a:latin typeface="Arial"/>
                <a:ea typeface="Arial"/>
                <a:cs typeface="Arial"/>
                <a:sym typeface="Arial"/>
              </a:defRPr>
            </a:lvl2pPr>
            <a:lvl3pPr marL="0" lvl="2" indent="0" algn="r">
              <a:spcBef>
                <a:spcPts val="0"/>
              </a:spcBef>
              <a:buNone/>
              <a:defRPr sz="1200" b="0" i="0" u="none" strike="noStrike" cap="none">
                <a:solidFill>
                  <a:srgbClr val="888888"/>
                </a:solidFill>
                <a:latin typeface="Arial"/>
                <a:ea typeface="Arial"/>
                <a:cs typeface="Arial"/>
                <a:sym typeface="Arial"/>
              </a:defRPr>
            </a:lvl3pPr>
            <a:lvl4pPr marL="0" lvl="3" indent="0" algn="r">
              <a:spcBef>
                <a:spcPts val="0"/>
              </a:spcBef>
              <a:buNone/>
              <a:defRPr sz="1200" b="0" i="0" u="none" strike="noStrike" cap="none">
                <a:solidFill>
                  <a:srgbClr val="888888"/>
                </a:solidFill>
                <a:latin typeface="Arial"/>
                <a:ea typeface="Arial"/>
                <a:cs typeface="Arial"/>
                <a:sym typeface="Arial"/>
              </a:defRPr>
            </a:lvl4pPr>
            <a:lvl5pPr marL="0" lvl="4" indent="0" algn="r">
              <a:spcBef>
                <a:spcPts val="0"/>
              </a:spcBef>
              <a:buNone/>
              <a:defRPr sz="1200" b="0" i="0" u="none" strike="noStrike" cap="none">
                <a:solidFill>
                  <a:srgbClr val="888888"/>
                </a:solidFill>
                <a:latin typeface="Arial"/>
                <a:ea typeface="Arial"/>
                <a:cs typeface="Arial"/>
                <a:sym typeface="Arial"/>
              </a:defRPr>
            </a:lvl5pPr>
            <a:lvl6pPr marL="0" lvl="5" indent="0" algn="r">
              <a:spcBef>
                <a:spcPts val="0"/>
              </a:spcBef>
              <a:buNone/>
              <a:defRPr sz="1200" b="0" i="0" u="none" strike="noStrike" cap="none">
                <a:solidFill>
                  <a:srgbClr val="888888"/>
                </a:solidFill>
                <a:latin typeface="Arial"/>
                <a:ea typeface="Arial"/>
                <a:cs typeface="Arial"/>
                <a:sym typeface="Arial"/>
              </a:defRPr>
            </a:lvl6pPr>
            <a:lvl7pPr marL="0" lvl="6" indent="0" algn="r">
              <a:spcBef>
                <a:spcPts val="0"/>
              </a:spcBef>
              <a:buNone/>
              <a:defRPr sz="1200" b="0" i="0" u="none" strike="noStrike" cap="none">
                <a:solidFill>
                  <a:srgbClr val="888888"/>
                </a:solidFill>
                <a:latin typeface="Arial"/>
                <a:ea typeface="Arial"/>
                <a:cs typeface="Arial"/>
                <a:sym typeface="Arial"/>
              </a:defRPr>
            </a:lvl7pPr>
            <a:lvl8pPr marL="0" lvl="7" indent="0" algn="r">
              <a:spcBef>
                <a:spcPts val="0"/>
              </a:spcBef>
              <a:buNone/>
              <a:defRPr sz="1200" b="0" i="0" u="none" strike="noStrike" cap="none">
                <a:solidFill>
                  <a:srgbClr val="888888"/>
                </a:solidFill>
                <a:latin typeface="Arial"/>
                <a:ea typeface="Arial"/>
                <a:cs typeface="Arial"/>
                <a:sym typeface="Arial"/>
              </a:defRPr>
            </a:lvl8pPr>
            <a:lvl9pPr marL="0" lvl="8" indent="0" algn="r">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3" descr="PowerPoint footer"/>
          <p:cNvPicPr preferRelativeResize="0"/>
          <p:nvPr/>
        </p:nvPicPr>
        <p:blipFill rotWithShape="1">
          <a:blip r:embed="rId2">
            <a:alphaModFix/>
          </a:blip>
          <a:srcRect r="73543"/>
          <a:stretch/>
        </p:blipFill>
        <p:spPr>
          <a:xfrm>
            <a:off x="113943" y="6416378"/>
            <a:ext cx="723254" cy="400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31E35"/>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4"/>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09600" y="291235"/>
            <a:ext cx="10963500" cy="678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09600" y="1182255"/>
            <a:ext cx="5410200" cy="4994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body" idx="2"/>
          </p:nvPr>
        </p:nvSpPr>
        <p:spPr>
          <a:xfrm>
            <a:off x="6172199" y="1182255"/>
            <a:ext cx="5400900" cy="4994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o"/>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3" name="Google Shape;43;p6"/>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09600" y="291235"/>
            <a:ext cx="10963500" cy="678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31E35"/>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8" name="Google Shape;48;p7"/>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Google Shape;52;p8"/>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31E35"/>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o"/>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9" name="Google Shape;59;p9"/>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31E35"/>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Courier New"/>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Noto Sans Symbols"/>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Google Shape;66;p10"/>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91235"/>
            <a:ext cx="10963500" cy="6786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A31E35"/>
              </a:buClr>
              <a:buSzPts val="4000"/>
              <a:buFont typeface="Arial"/>
              <a:buNone/>
              <a:defRPr sz="4000" b="0" i="0" u="none" strike="noStrike" cap="none">
                <a:solidFill>
                  <a:srgbClr val="A31E3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099127"/>
            <a:ext cx="10963500" cy="50778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Courier New"/>
              <a:buChar char="o"/>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ftr" idx="11"/>
          </p:nvPr>
        </p:nvSpPr>
        <p:spPr>
          <a:xfrm>
            <a:off x="3509818" y="6356350"/>
            <a:ext cx="51723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sldNum" idx="12"/>
          </p:nvPr>
        </p:nvSpPr>
        <p:spPr>
          <a:xfrm>
            <a:off x="8848725"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p:nvPr/>
        </p:nvSpPr>
        <p:spPr>
          <a:xfrm>
            <a:off x="1393060" y="4269642"/>
            <a:ext cx="9405879" cy="2399056"/>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chemeClr val="dk1"/>
              </a:buClr>
              <a:buSzPts val="2800"/>
              <a:buFont typeface="Arial"/>
              <a:buNone/>
            </a:pPr>
            <a:r>
              <a:rPr lang="en-US" sz="2400" dirty="0">
                <a:solidFill>
                  <a:schemeClr val="dk1"/>
                </a:solidFill>
              </a:rPr>
              <a:t>Zhengkai Tu</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MIT</a:t>
            </a:r>
            <a:r>
              <a:rPr lang="zh-CN" altLang="en-US" sz="2400" dirty="0">
                <a:solidFill>
                  <a:schemeClr val="dk1"/>
                </a:solidFill>
              </a:rPr>
              <a:t> </a:t>
            </a:r>
            <a:r>
              <a:rPr lang="en-US" altLang="zh-CN" sz="2400" dirty="0">
                <a:solidFill>
                  <a:schemeClr val="dk1"/>
                </a:solidFill>
              </a:rPr>
              <a:t>EECS</a:t>
            </a:r>
          </a:p>
          <a:p>
            <a:pPr marL="0" marR="0" lvl="0" indent="0" algn="ctr" rtl="0">
              <a:lnSpc>
                <a:spcPct val="110000"/>
              </a:lnSpc>
              <a:spcBef>
                <a:spcPts val="0"/>
              </a:spcBef>
              <a:spcAft>
                <a:spcPts val="0"/>
              </a:spcAft>
              <a:buClr>
                <a:schemeClr val="dk1"/>
              </a:buClr>
              <a:buSzPts val="2800"/>
              <a:buFont typeface="Arial"/>
              <a:buNone/>
            </a:pPr>
            <a:r>
              <a:rPr lang="en-US" sz="2400" dirty="0">
                <a:solidFill>
                  <a:schemeClr val="dk1"/>
                </a:solidFill>
              </a:rPr>
              <a:t>A</a:t>
            </a:r>
            <a:r>
              <a:rPr lang="en-US" altLang="zh-CN" sz="2400" dirty="0">
                <a:solidFill>
                  <a:schemeClr val="dk1"/>
                </a:solidFill>
              </a:rPr>
              <a:t>pril</a:t>
            </a:r>
            <a:r>
              <a:rPr lang="zh-CN" altLang="en-US" sz="2400" dirty="0">
                <a:solidFill>
                  <a:schemeClr val="dk1"/>
                </a:solidFill>
              </a:rPr>
              <a:t> </a:t>
            </a:r>
            <a:r>
              <a:rPr lang="en-US" altLang="zh-CN" sz="2400" dirty="0">
                <a:solidFill>
                  <a:schemeClr val="dk1"/>
                </a:solidFill>
              </a:rPr>
              <a:t>10</a:t>
            </a:r>
            <a:r>
              <a:rPr lang="en-US" sz="2400" dirty="0">
                <a:solidFill>
                  <a:schemeClr val="dk1"/>
                </a:solidFill>
              </a:rPr>
              <a:t>, 202</a:t>
            </a:r>
            <a:r>
              <a:rPr lang="en-US" altLang="zh-CN" sz="2400" dirty="0">
                <a:solidFill>
                  <a:schemeClr val="dk1"/>
                </a:solidFill>
              </a:rPr>
              <a:t>5</a:t>
            </a:r>
            <a:endParaRPr sz="2400" dirty="0"/>
          </a:p>
        </p:txBody>
      </p:sp>
      <p:sp>
        <p:nvSpPr>
          <p:cNvPr id="86" name="Google Shape;86;p13"/>
          <p:cNvSpPr txBox="1">
            <a:spLocks noGrp="1"/>
          </p:cNvSpPr>
          <p:nvPr>
            <p:ph type="ctrTitle"/>
          </p:nvPr>
        </p:nvSpPr>
        <p:spPr>
          <a:xfrm>
            <a:off x="317241" y="189302"/>
            <a:ext cx="11557518" cy="3225702"/>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r>
              <a:rPr lang="en-US" sz="7200" b="1" dirty="0"/>
              <a:t>ASKCOS</a:t>
            </a:r>
            <a:br>
              <a:rPr lang="en-US" sz="3200" b="1" dirty="0"/>
            </a:br>
            <a:r>
              <a:rPr lang="en-US" sz="3200" b="1" dirty="0"/>
              <a:t>open-source</a:t>
            </a:r>
            <a:r>
              <a:rPr lang="en-US" altLang="zh-CN" sz="3200" b="1" dirty="0"/>
              <a:t>,</a:t>
            </a:r>
            <a:r>
              <a:rPr lang="zh-CN" altLang="en-US" sz="3200" b="1" dirty="0"/>
              <a:t> </a:t>
            </a:r>
            <a:r>
              <a:rPr lang="en-US" altLang="zh-CN" sz="3200" b="1" dirty="0"/>
              <a:t>data-driven</a:t>
            </a:r>
            <a:r>
              <a:rPr lang="zh-CN" altLang="en-US" sz="3200" b="1" dirty="0"/>
              <a:t> </a:t>
            </a:r>
            <a:r>
              <a:rPr lang="en-US" altLang="zh-CN" sz="3200" b="1" dirty="0"/>
              <a:t>synthesis</a:t>
            </a:r>
            <a:r>
              <a:rPr lang="zh-CN" altLang="en-US" sz="3200" b="1" dirty="0"/>
              <a:t> </a:t>
            </a:r>
            <a:r>
              <a:rPr lang="en-US" altLang="zh-CN" sz="3200" b="1" dirty="0"/>
              <a:t>planning</a:t>
            </a:r>
            <a:endParaRPr sz="3200" b="1" dirty="0">
              <a:solidFill>
                <a:srgbClr val="7030A0"/>
              </a:solidFill>
            </a:endParaRPr>
          </a:p>
        </p:txBody>
      </p:sp>
      <p:pic>
        <p:nvPicPr>
          <p:cNvPr id="4" name="Picture 3" descr="A qr code with black squares&#10;&#10;Description automatically generated">
            <a:extLst>
              <a:ext uri="{FF2B5EF4-FFF2-40B4-BE49-F238E27FC236}">
                <a16:creationId xmlns:a16="http://schemas.microsoft.com/office/drawing/2014/main" id="{FD81C621-3882-C1B4-0170-EA0BDF747B3B}"/>
              </a:ext>
            </a:extLst>
          </p:cNvPr>
          <p:cNvPicPr>
            <a:picLocks noChangeAspect="1"/>
          </p:cNvPicPr>
          <p:nvPr/>
        </p:nvPicPr>
        <p:blipFill>
          <a:blip r:embed="rId3"/>
          <a:stretch>
            <a:fillRect/>
          </a:stretch>
        </p:blipFill>
        <p:spPr>
          <a:xfrm>
            <a:off x="472440" y="3732530"/>
            <a:ext cx="2489200" cy="2476500"/>
          </a:xfrm>
          <a:prstGeom prst="rect">
            <a:avLst/>
          </a:prstGeom>
        </p:spPr>
      </p:pic>
      <p:sp>
        <p:nvSpPr>
          <p:cNvPr id="5" name="TextBox 4">
            <a:extLst>
              <a:ext uri="{FF2B5EF4-FFF2-40B4-BE49-F238E27FC236}">
                <a16:creationId xmlns:a16="http://schemas.microsoft.com/office/drawing/2014/main" id="{4BC9CCA9-1227-8F88-495D-A51A3B9EFC5F}"/>
              </a:ext>
            </a:extLst>
          </p:cNvPr>
          <p:cNvSpPr txBox="1"/>
          <p:nvPr/>
        </p:nvSpPr>
        <p:spPr>
          <a:xfrm>
            <a:off x="1087701" y="6197163"/>
            <a:ext cx="1258678" cy="307777"/>
          </a:xfrm>
          <a:prstGeom prst="rect">
            <a:avLst/>
          </a:prstGeom>
          <a:noFill/>
        </p:spPr>
        <p:txBody>
          <a:bodyPr wrap="none" rtlCol="0">
            <a:spAutoFit/>
          </a:bodyPr>
          <a:lstStyle/>
          <a:p>
            <a:r>
              <a:rPr lang="en-US" altLang="zh-CN" dirty="0"/>
              <a:t>For</a:t>
            </a:r>
            <a:r>
              <a:rPr lang="zh-CN" altLang="en-US" dirty="0"/>
              <a:t> </a:t>
            </a:r>
            <a:r>
              <a:rPr lang="en-US" altLang="zh-CN" dirty="0"/>
              <a:t>the</a:t>
            </a:r>
            <a:r>
              <a:rPr lang="zh-CN" altLang="en-US" dirty="0"/>
              <a:t> </a:t>
            </a:r>
            <a:r>
              <a:rPr lang="en-US" altLang="zh-CN" dirty="0"/>
              <a:t>slides</a:t>
            </a:r>
            <a:endParaRPr lang="en-US" dirty="0"/>
          </a:p>
        </p:txBody>
      </p:sp>
      <p:sp>
        <p:nvSpPr>
          <p:cNvPr id="7" name="TextBox 6">
            <a:extLst>
              <a:ext uri="{FF2B5EF4-FFF2-40B4-BE49-F238E27FC236}">
                <a16:creationId xmlns:a16="http://schemas.microsoft.com/office/drawing/2014/main" id="{76BE0746-F024-BEA1-A405-5B1FFF3182DC}"/>
              </a:ext>
            </a:extLst>
          </p:cNvPr>
          <p:cNvSpPr txBox="1"/>
          <p:nvPr/>
        </p:nvSpPr>
        <p:spPr>
          <a:xfrm>
            <a:off x="9637229" y="6197163"/>
            <a:ext cx="1675459" cy="307777"/>
          </a:xfrm>
          <a:prstGeom prst="rect">
            <a:avLst/>
          </a:prstGeom>
          <a:noFill/>
        </p:spPr>
        <p:txBody>
          <a:bodyPr wrap="none" rtlCol="0">
            <a:spAutoFit/>
          </a:bodyPr>
          <a:lstStyle/>
          <a:p>
            <a:r>
              <a:rPr lang="en-US" altLang="zh-CN" dirty="0"/>
              <a:t>For</a:t>
            </a:r>
            <a:r>
              <a:rPr lang="zh-CN" altLang="en-US" dirty="0"/>
              <a:t> </a:t>
            </a:r>
            <a:r>
              <a:rPr lang="en-US" altLang="zh-CN" dirty="0"/>
              <a:t>the</a:t>
            </a:r>
            <a:r>
              <a:rPr lang="zh-CN" altLang="en-US" dirty="0"/>
              <a:t> </a:t>
            </a:r>
            <a:r>
              <a:rPr lang="en-US" altLang="zh-CN" dirty="0"/>
              <a:t>manuscript</a:t>
            </a:r>
            <a:endParaRPr lang="en-US" dirty="0"/>
          </a:p>
        </p:txBody>
      </p:sp>
      <p:pic>
        <p:nvPicPr>
          <p:cNvPr id="8" name="Picture 7" descr="A qr code on a white background&#10;&#10;Description automatically generated">
            <a:extLst>
              <a:ext uri="{FF2B5EF4-FFF2-40B4-BE49-F238E27FC236}">
                <a16:creationId xmlns:a16="http://schemas.microsoft.com/office/drawing/2014/main" id="{FCE3DE8B-34F9-0BEF-AD7B-41940F1F5E1C}"/>
              </a:ext>
            </a:extLst>
          </p:cNvPr>
          <p:cNvPicPr>
            <a:picLocks noChangeAspect="1"/>
          </p:cNvPicPr>
          <p:nvPr/>
        </p:nvPicPr>
        <p:blipFill>
          <a:blip r:embed="rId4"/>
          <a:stretch>
            <a:fillRect/>
          </a:stretch>
        </p:blipFill>
        <p:spPr>
          <a:xfrm>
            <a:off x="9327195" y="3823017"/>
            <a:ext cx="2295525" cy="2295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D0512A0-7FBC-9FA4-14A8-1535C36AB6A2}"/>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4B076947-B2E7-CC35-E192-06876F4D7901}"/>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Template-based</a:t>
            </a:r>
            <a:r>
              <a:rPr lang="zh-CN" altLang="en-US" sz="3200" dirty="0"/>
              <a:t> </a:t>
            </a:r>
            <a:r>
              <a:rPr lang="en-US" altLang="zh-CN" sz="3200" dirty="0"/>
              <a:t>models</a:t>
            </a:r>
            <a:r>
              <a:rPr lang="zh-CN" altLang="en-US" sz="3200" dirty="0"/>
              <a:t> </a:t>
            </a:r>
            <a:r>
              <a:rPr lang="en-US" altLang="zh-CN" sz="3200" dirty="0"/>
              <a:t>offer</a:t>
            </a:r>
            <a:r>
              <a:rPr lang="zh-CN" altLang="en-US" sz="3200" dirty="0"/>
              <a:t> </a:t>
            </a:r>
            <a:r>
              <a:rPr lang="en-US" altLang="zh-CN" sz="3200" dirty="0"/>
              <a:t>traceability</a:t>
            </a:r>
            <a:endParaRPr sz="3200" dirty="0"/>
          </a:p>
        </p:txBody>
      </p:sp>
      <p:sp>
        <p:nvSpPr>
          <p:cNvPr id="93" name="Google Shape;93;p14">
            <a:extLst>
              <a:ext uri="{FF2B5EF4-FFF2-40B4-BE49-F238E27FC236}">
                <a16:creationId xmlns:a16="http://schemas.microsoft.com/office/drawing/2014/main" id="{72899F25-E911-380F-7356-6DAD5536933C}"/>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sz="1200" dirty="0"/>
              <a:t>2. Dai et al. Retrosynthesis Prediction with Conditional Graph Logic Network. In </a:t>
            </a:r>
            <a:r>
              <a:rPr lang="en-US" sz="1200" i="1" dirty="0" err="1"/>
              <a:t>NeurIPS</a:t>
            </a:r>
            <a:r>
              <a:rPr lang="en-US" sz="1200" dirty="0"/>
              <a:t> 2019</a:t>
            </a:r>
            <a:r>
              <a:rPr lang="en-US" altLang="zh-CN" sz="1200" dirty="0"/>
              <a:t>.</a:t>
            </a:r>
          </a:p>
          <a:p>
            <a:r>
              <a:rPr lang="en-US" altLang="zh-CN" sz="1200" dirty="0"/>
              <a:t>3.</a:t>
            </a:r>
            <a:r>
              <a:rPr lang="zh-CN" altLang="en-US" sz="1200" dirty="0"/>
              <a:t> </a:t>
            </a:r>
            <a:r>
              <a:rPr lang="en-US" altLang="zh-CN" sz="1200" dirty="0"/>
              <a:t>Coley et al. </a:t>
            </a:r>
            <a:r>
              <a:rPr lang="en-US" altLang="zh-CN" sz="1200" i="1" dirty="0"/>
              <a:t>ACS Cent Sci</a:t>
            </a:r>
            <a:r>
              <a:rPr lang="en-US" altLang="zh-CN" sz="1200" dirty="0"/>
              <a:t>. 2017, 3(12), 1237-1245.</a:t>
            </a:r>
          </a:p>
        </p:txBody>
      </p:sp>
      <p:sp>
        <p:nvSpPr>
          <p:cNvPr id="94" name="Google Shape;94;p14">
            <a:extLst>
              <a:ext uri="{FF2B5EF4-FFF2-40B4-BE49-F238E27FC236}">
                <a16:creationId xmlns:a16="http://schemas.microsoft.com/office/drawing/2014/main" id="{1D6F9403-822A-2E72-27AC-4340A09975D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 name="Google Shape;95;p14">
            <a:extLst>
              <a:ext uri="{FF2B5EF4-FFF2-40B4-BE49-F238E27FC236}">
                <a16:creationId xmlns:a16="http://schemas.microsoft.com/office/drawing/2014/main" id="{9598CE71-49EE-6165-8CBB-2CEDE44905C5}"/>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300" dirty="0">
                <a:solidFill>
                  <a:schemeClr val="bg1">
                    <a:lumMod val="75000"/>
                  </a:schemeClr>
                </a:solidFill>
              </a:rPr>
              <a:t>P</a:t>
            </a:r>
            <a:r>
              <a:rPr lang="en-US" sz="2400" dirty="0">
                <a:solidFill>
                  <a:schemeClr val="bg1">
                    <a:lumMod val="75000"/>
                  </a:schemeClr>
                </a:solidFill>
              </a:rPr>
              <a:t>redict best template(s)</a:t>
            </a:r>
          </a:p>
          <a:p>
            <a:pPr marL="88900" lvl="0" indent="0" algn="l" rtl="0">
              <a:spcBef>
                <a:spcPts val="0"/>
              </a:spcBef>
              <a:spcAft>
                <a:spcPts val="0"/>
              </a:spcAft>
              <a:buClr>
                <a:schemeClr val="dk1"/>
              </a:buClr>
              <a:buSzPts val="2200"/>
              <a:buNone/>
            </a:pPr>
            <a:r>
              <a:rPr lang="en-US" dirty="0">
                <a:solidFill>
                  <a:schemeClr val="bg1">
                    <a:lumMod val="75000"/>
                  </a:schemeClr>
                </a:solidFill>
              </a:rPr>
              <a:t>	</a:t>
            </a:r>
            <a:r>
              <a:rPr lang="en-US" altLang="zh-CN" dirty="0">
                <a:solidFill>
                  <a:schemeClr val="bg1">
                    <a:lumMod val="75000"/>
                  </a:schemeClr>
                </a:solidFill>
              </a:rPr>
              <a:t>G</a:t>
            </a:r>
            <a:r>
              <a:rPr lang="en-US" sz="2400" dirty="0">
                <a:solidFill>
                  <a:schemeClr val="bg1">
                    <a:lumMod val="75000"/>
                  </a:schemeClr>
                </a:solidFill>
              </a:rPr>
              <a:t>enerality/specificity tradeoff</a:t>
            </a:r>
          </a:p>
          <a:p>
            <a:pPr marL="88900" lvl="0" indent="0" algn="l" rtl="0">
              <a:spcBef>
                <a:spcPts val="0"/>
              </a:spcBef>
              <a:spcAft>
                <a:spcPts val="0"/>
              </a:spcAft>
              <a:buClr>
                <a:schemeClr val="dk1"/>
              </a:buClr>
              <a:buSzPts val="2200"/>
              <a:buNone/>
            </a:pPr>
            <a:r>
              <a:rPr lang="en-US" dirty="0">
                <a:solidFill>
                  <a:schemeClr val="bg1">
                    <a:lumMod val="75000"/>
                  </a:schemeClr>
                </a:solidFill>
              </a:rPr>
              <a:t>	</a:t>
            </a:r>
            <a:r>
              <a:rPr lang="en-US" altLang="zh-CN" dirty="0">
                <a:solidFill>
                  <a:schemeClr val="bg1">
                    <a:lumMod val="75000"/>
                  </a:schemeClr>
                </a:solidFill>
              </a:rPr>
              <a:t>C</a:t>
            </a:r>
            <a:r>
              <a:rPr lang="en-US" sz="2400" dirty="0">
                <a:solidFill>
                  <a:schemeClr val="bg1">
                    <a:lumMod val="75000"/>
                  </a:schemeClr>
                </a:solidFill>
              </a:rPr>
              <a:t>an’t generalize to unseen templates</a:t>
            </a: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indent="0">
              <a:spcBef>
                <a:spcPts val="0"/>
              </a:spcBef>
              <a:buSzPts val="2200"/>
              <a:buNone/>
            </a:pPr>
            <a:r>
              <a:rPr lang="en-US" sz="2400" dirty="0">
                <a:solidFill>
                  <a:schemeClr val="dk1"/>
                </a:solidFill>
              </a:rPr>
              <a:t>	</a:t>
            </a:r>
            <a:r>
              <a:rPr lang="en-US" altLang="zh-CN" sz="2400" dirty="0">
                <a:solidFill>
                  <a:schemeClr val="dk1"/>
                </a:solidFill>
              </a:rPr>
              <a:t>Can</a:t>
            </a:r>
            <a:r>
              <a:rPr lang="zh-CN" altLang="en-US" sz="2400" dirty="0">
                <a:solidFill>
                  <a:schemeClr val="dk1"/>
                </a:solidFill>
              </a:rPr>
              <a:t> </a:t>
            </a:r>
            <a:r>
              <a:rPr lang="en-US" altLang="zh-CN" sz="2400" dirty="0">
                <a:solidFill>
                  <a:schemeClr val="dk1"/>
                </a:solidFill>
              </a:rPr>
              <a:t>also</a:t>
            </a:r>
            <a:r>
              <a:rPr lang="zh-CN" altLang="en-US" sz="2400" dirty="0">
                <a:solidFill>
                  <a:schemeClr val="dk1"/>
                </a:solidFill>
              </a:rPr>
              <a:t> </a:t>
            </a:r>
            <a:r>
              <a:rPr lang="en-US" altLang="zh-CN" sz="2400" dirty="0">
                <a:solidFill>
                  <a:schemeClr val="dk1"/>
                </a:solidFill>
              </a:rPr>
              <a:t>be</a:t>
            </a:r>
            <a:r>
              <a:rPr lang="zh-CN" altLang="en-US" sz="2400" dirty="0">
                <a:solidFill>
                  <a:schemeClr val="dk1"/>
                </a:solidFill>
              </a:rPr>
              <a:t> </a:t>
            </a:r>
            <a:r>
              <a:rPr lang="en-US" altLang="zh-CN" sz="2400" dirty="0">
                <a:solidFill>
                  <a:schemeClr val="dk1"/>
                </a:solidFill>
              </a:rPr>
              <a:t>retrieval-based</a:t>
            </a:r>
            <a:r>
              <a:rPr lang="en-US" altLang="zh-CN" sz="2400" baseline="30000" dirty="0">
                <a:solidFill>
                  <a:schemeClr val="dk1"/>
                </a:solidFill>
              </a:rPr>
              <a:t>3</a:t>
            </a:r>
            <a:endParaRPr lang="en-US" sz="2400" dirty="0">
              <a:solidFill>
                <a:schemeClr val="dk1"/>
              </a:solidFill>
            </a:endParaRPr>
          </a:p>
          <a:p>
            <a:pPr marL="88900" lvl="0" indent="0" algn="l" rtl="0">
              <a:spcBef>
                <a:spcPts val="0"/>
              </a:spcBef>
              <a:spcAft>
                <a:spcPts val="0"/>
              </a:spcAft>
              <a:buClr>
                <a:schemeClr val="dk1"/>
              </a:buClr>
              <a:buSzPts val="2200"/>
              <a:buNone/>
            </a:pPr>
            <a:endParaRPr lang="en-US" sz="2400" dirty="0">
              <a:solidFill>
                <a:schemeClr val="dk1"/>
              </a:solidFill>
            </a:endParaRPr>
          </a:p>
        </p:txBody>
      </p:sp>
      <p:pic>
        <p:nvPicPr>
          <p:cNvPr id="2" name="Google Shape;144;p18">
            <a:extLst>
              <a:ext uri="{FF2B5EF4-FFF2-40B4-BE49-F238E27FC236}">
                <a16:creationId xmlns:a16="http://schemas.microsoft.com/office/drawing/2014/main" id="{FA321CD3-0EDD-EDF1-5A0B-D9721059FF84}"/>
              </a:ext>
            </a:extLst>
          </p:cNvPr>
          <p:cNvPicPr preferRelativeResize="0"/>
          <p:nvPr/>
        </p:nvPicPr>
        <p:blipFill>
          <a:blip r:embed="rId3">
            <a:alphaModFix/>
          </a:blip>
          <a:stretch>
            <a:fillRect/>
          </a:stretch>
        </p:blipFill>
        <p:spPr>
          <a:xfrm>
            <a:off x="743960" y="3105809"/>
            <a:ext cx="10694973" cy="1911300"/>
          </a:xfrm>
          <a:prstGeom prst="rect">
            <a:avLst/>
          </a:prstGeom>
          <a:noFill/>
          <a:ln>
            <a:noFill/>
          </a:ln>
        </p:spPr>
      </p:pic>
      <p:sp>
        <p:nvSpPr>
          <p:cNvPr id="6" name="Google Shape;156;p19">
            <a:extLst>
              <a:ext uri="{FF2B5EF4-FFF2-40B4-BE49-F238E27FC236}">
                <a16:creationId xmlns:a16="http://schemas.microsoft.com/office/drawing/2014/main" id="{9F52493B-8707-8D7B-97FB-76930E8F3D07}"/>
              </a:ext>
            </a:extLst>
          </p:cNvPr>
          <p:cNvSpPr txBox="1"/>
          <p:nvPr/>
        </p:nvSpPr>
        <p:spPr>
          <a:xfrm>
            <a:off x="5231975" y="5017109"/>
            <a:ext cx="1190425"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t>source: GLN</a:t>
            </a:r>
            <a:r>
              <a:rPr lang="en-US" sz="1100" baseline="30000" dirty="0"/>
              <a:t>2</a:t>
            </a:r>
            <a:endParaRPr sz="1100" baseline="30000" dirty="0"/>
          </a:p>
        </p:txBody>
      </p:sp>
    </p:spTree>
    <p:extLst>
      <p:ext uri="{BB962C8B-B14F-4D97-AF65-F5344CB8AC3E}">
        <p14:creationId xmlns:p14="http://schemas.microsoft.com/office/powerpoint/2010/main" val="4218878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A6A86CD-CBD8-F5B5-8363-1B83369748FF}"/>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E80C8A25-A788-BACF-9594-348ADAFF1543}"/>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Template</a:t>
            </a:r>
            <a:r>
              <a:rPr lang="zh-CN" altLang="en-US" sz="3200" dirty="0"/>
              <a:t> </a:t>
            </a:r>
            <a:r>
              <a:rPr lang="en-US" altLang="zh-CN" sz="3200" dirty="0"/>
              <a:t>free</a:t>
            </a:r>
            <a:r>
              <a:rPr lang="zh-CN" altLang="en-US" sz="3200" dirty="0"/>
              <a:t> </a:t>
            </a:r>
            <a:r>
              <a:rPr lang="en-US" altLang="zh-CN" sz="3200" dirty="0"/>
              <a:t>models</a:t>
            </a:r>
            <a:r>
              <a:rPr lang="zh-CN" altLang="en-US" sz="3200" i="1" dirty="0"/>
              <a:t> </a:t>
            </a:r>
            <a:r>
              <a:rPr lang="en-US" altLang="zh-CN" sz="3200" i="1" dirty="0"/>
              <a:t>may</a:t>
            </a:r>
            <a:r>
              <a:rPr lang="zh-CN" altLang="en-US" sz="3200" dirty="0"/>
              <a:t> </a:t>
            </a:r>
            <a:r>
              <a:rPr lang="en-US" altLang="zh-CN" sz="3200" dirty="0"/>
              <a:t>generalize</a:t>
            </a:r>
            <a:r>
              <a:rPr lang="zh-CN" altLang="en-US" sz="3200" dirty="0"/>
              <a:t> </a:t>
            </a:r>
            <a:r>
              <a:rPr lang="en-US" altLang="zh-CN" sz="3200" dirty="0"/>
              <a:t>better</a:t>
            </a:r>
            <a:endParaRPr sz="3200" dirty="0"/>
          </a:p>
        </p:txBody>
      </p:sp>
      <p:sp>
        <p:nvSpPr>
          <p:cNvPr id="93" name="Google Shape;93;p14">
            <a:extLst>
              <a:ext uri="{FF2B5EF4-FFF2-40B4-BE49-F238E27FC236}">
                <a16:creationId xmlns:a16="http://schemas.microsoft.com/office/drawing/2014/main" id="{FE9B4140-DC9D-A466-9B99-6945584A0265}"/>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altLang="zh-CN" sz="1200" dirty="0"/>
              <a:t>4.</a:t>
            </a:r>
            <a:r>
              <a:rPr lang="zh-CN" altLang="en-US" sz="1200" dirty="0"/>
              <a:t> </a:t>
            </a:r>
            <a:r>
              <a:rPr lang="en-US" altLang="zh-CN" sz="1200" dirty="0" err="1"/>
              <a:t>Tetko</a:t>
            </a:r>
            <a:r>
              <a:rPr lang="en-US" altLang="zh-CN" sz="1200" dirty="0"/>
              <a:t> et al. </a:t>
            </a:r>
            <a:r>
              <a:rPr lang="en-US" altLang="zh-CN" sz="1200" i="1" dirty="0"/>
              <a:t>Nat. Commun.</a:t>
            </a:r>
            <a:r>
              <a:rPr lang="en-US" altLang="zh-CN" sz="1200" dirty="0"/>
              <a:t> 2020, 11(5575).</a:t>
            </a:r>
          </a:p>
          <a:p>
            <a:r>
              <a:rPr lang="en-US" altLang="zh-CN" dirty="0"/>
              <a:t>5</a:t>
            </a:r>
            <a:r>
              <a:rPr lang="en-US" altLang="zh-CN" sz="1200" dirty="0"/>
              <a:t>.</a:t>
            </a:r>
            <a:r>
              <a:rPr lang="zh-CN" altLang="en-US" sz="1200" dirty="0"/>
              <a:t> </a:t>
            </a:r>
            <a:r>
              <a:rPr lang="en-US" altLang="zh-CN" sz="1200" dirty="0"/>
              <a:t>Tu and Coley. </a:t>
            </a:r>
            <a:r>
              <a:rPr lang="en-US" altLang="zh-CN" sz="1200" i="1" dirty="0"/>
              <a:t>J. Chem. Inf. Model</a:t>
            </a:r>
            <a:r>
              <a:rPr lang="en-US" altLang="zh-CN" sz="1200" dirty="0"/>
              <a:t>. 2022, 62(15), 3503-3513.</a:t>
            </a:r>
          </a:p>
        </p:txBody>
      </p:sp>
      <p:sp>
        <p:nvSpPr>
          <p:cNvPr id="94" name="Google Shape;94;p14">
            <a:extLst>
              <a:ext uri="{FF2B5EF4-FFF2-40B4-BE49-F238E27FC236}">
                <a16:creationId xmlns:a16="http://schemas.microsoft.com/office/drawing/2014/main" id="{BD615E26-3734-327A-84A8-9A1931B2EDE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3" name="Google Shape;95;p14">
            <a:extLst>
              <a:ext uri="{FF2B5EF4-FFF2-40B4-BE49-F238E27FC236}">
                <a16:creationId xmlns:a16="http://schemas.microsoft.com/office/drawing/2014/main" id="{5491E506-3B60-3A60-0B75-438D12AECE8A}"/>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solidFill>
                  <a:schemeClr val="dk1"/>
                </a:solidFill>
              </a:rPr>
              <a:t>	</a:t>
            </a:r>
            <a:r>
              <a:rPr lang="en-US" altLang="zh-CN" dirty="0"/>
              <a:t>S</a:t>
            </a:r>
            <a:r>
              <a:rPr lang="en-US" sz="2400" dirty="0">
                <a:solidFill>
                  <a:schemeClr val="dk1"/>
                </a:solidFill>
              </a:rPr>
              <a:t>eq2seq, graph2seq, graph2graph</a:t>
            </a:r>
          </a:p>
          <a:p>
            <a:pPr marL="88900" lvl="0" indent="0" algn="l" rtl="0">
              <a:spcBef>
                <a:spcPts val="0"/>
              </a:spcBef>
              <a:spcAft>
                <a:spcPts val="0"/>
              </a:spcAft>
              <a:buClr>
                <a:schemeClr val="dk1"/>
              </a:buClr>
              <a:buSzPts val="2200"/>
              <a:buNone/>
            </a:pPr>
            <a:r>
              <a:rPr lang="en-US" sz="2400" dirty="0">
                <a:solidFill>
                  <a:schemeClr val="dk1"/>
                </a:solidFill>
              </a:rPr>
              <a:t>	e.g.</a:t>
            </a:r>
            <a:r>
              <a:rPr lang="en-US" altLang="zh-CN" sz="2400" dirty="0">
                <a:solidFill>
                  <a:schemeClr val="dk1"/>
                </a:solidFill>
              </a:rPr>
              <a:t>,</a:t>
            </a:r>
            <a:r>
              <a:rPr lang="en-US" sz="2400" dirty="0">
                <a:solidFill>
                  <a:schemeClr val="dk1"/>
                </a:solidFill>
              </a:rPr>
              <a:t> SMILES-to-SMILES translation</a:t>
            </a:r>
            <a:r>
              <a:rPr lang="zh-CN" altLang="en-US" sz="2400" dirty="0">
                <a:solidFill>
                  <a:schemeClr val="dk1"/>
                </a:solidFill>
              </a:rPr>
              <a:t> </a:t>
            </a:r>
            <a:r>
              <a:rPr lang="en-US" altLang="zh-CN" sz="2400" dirty="0">
                <a:solidFill>
                  <a:schemeClr val="dk1"/>
                </a:solidFill>
              </a:rPr>
              <a:t>with</a:t>
            </a:r>
            <a:r>
              <a:rPr lang="zh-CN" altLang="en-US" sz="2400" dirty="0">
                <a:solidFill>
                  <a:schemeClr val="dk1"/>
                </a:solidFill>
              </a:rPr>
              <a:t> </a:t>
            </a:r>
            <a:r>
              <a:rPr lang="en-US" altLang="zh-CN" sz="2400" dirty="0">
                <a:solidFill>
                  <a:schemeClr val="dk1"/>
                </a:solidFill>
              </a:rPr>
              <a:t>SLM</a:t>
            </a: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indent="0">
              <a:spcBef>
                <a:spcPts val="0"/>
              </a:spcBef>
              <a:buSzPts val="2200"/>
              <a:buNone/>
            </a:pPr>
            <a:r>
              <a:rPr lang="en-US" sz="2400" dirty="0">
                <a:solidFill>
                  <a:schemeClr val="dk1"/>
                </a:solidFill>
              </a:rPr>
              <a:t>		</a:t>
            </a:r>
          </a:p>
        </p:txBody>
      </p:sp>
      <p:sp>
        <p:nvSpPr>
          <p:cNvPr id="4" name="Google Shape;166;p20">
            <a:extLst>
              <a:ext uri="{FF2B5EF4-FFF2-40B4-BE49-F238E27FC236}">
                <a16:creationId xmlns:a16="http://schemas.microsoft.com/office/drawing/2014/main" id="{EC9F674E-246D-4F4B-E732-9CD7BD305E07}"/>
              </a:ext>
            </a:extLst>
          </p:cNvPr>
          <p:cNvSpPr/>
          <p:nvPr/>
        </p:nvSpPr>
        <p:spPr>
          <a:xfrm>
            <a:off x="2093117" y="3292200"/>
            <a:ext cx="3557700" cy="24084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300" dirty="0"/>
              <a:t>Transformer</a:t>
            </a:r>
            <a:r>
              <a:rPr lang="en-US" altLang="zh-CN" sz="1300" baseline="30000" dirty="0"/>
              <a:t>4</a:t>
            </a:r>
            <a:endParaRPr sz="1300" baseline="30000" dirty="0"/>
          </a:p>
        </p:txBody>
      </p:sp>
      <p:sp>
        <p:nvSpPr>
          <p:cNvPr id="5" name="Google Shape;167;p20">
            <a:extLst>
              <a:ext uri="{FF2B5EF4-FFF2-40B4-BE49-F238E27FC236}">
                <a16:creationId xmlns:a16="http://schemas.microsoft.com/office/drawing/2014/main" id="{2C65C2A9-3F86-26C2-580C-1DB05747F2E1}"/>
              </a:ext>
            </a:extLst>
          </p:cNvPr>
          <p:cNvSpPr/>
          <p:nvPr/>
        </p:nvSpPr>
        <p:spPr>
          <a:xfrm>
            <a:off x="2581046" y="4555721"/>
            <a:ext cx="1094700" cy="4836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Transformer Encoder</a:t>
            </a:r>
            <a:endParaRPr sz="1100"/>
          </a:p>
        </p:txBody>
      </p:sp>
      <p:sp>
        <p:nvSpPr>
          <p:cNvPr id="7" name="Google Shape;168;p20">
            <a:extLst>
              <a:ext uri="{FF2B5EF4-FFF2-40B4-BE49-F238E27FC236}">
                <a16:creationId xmlns:a16="http://schemas.microsoft.com/office/drawing/2014/main" id="{C4064111-0765-F6DE-7B20-23F45EDC422F}"/>
              </a:ext>
            </a:extLst>
          </p:cNvPr>
          <p:cNvSpPr/>
          <p:nvPr/>
        </p:nvSpPr>
        <p:spPr>
          <a:xfrm>
            <a:off x="4040788" y="4555735"/>
            <a:ext cx="1094700" cy="4836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Transformer Decoder</a:t>
            </a:r>
            <a:endParaRPr sz="1100"/>
          </a:p>
        </p:txBody>
      </p:sp>
      <p:sp>
        <p:nvSpPr>
          <p:cNvPr id="8" name="Google Shape;169;p20">
            <a:extLst>
              <a:ext uri="{FF2B5EF4-FFF2-40B4-BE49-F238E27FC236}">
                <a16:creationId xmlns:a16="http://schemas.microsoft.com/office/drawing/2014/main" id="{81681AEB-0117-DD8D-4AD7-7D485B88BC3C}"/>
              </a:ext>
            </a:extLst>
          </p:cNvPr>
          <p:cNvSpPr/>
          <p:nvPr/>
        </p:nvSpPr>
        <p:spPr>
          <a:xfrm>
            <a:off x="2581046" y="5194678"/>
            <a:ext cx="1094700" cy="3645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SMILES input</a:t>
            </a:r>
            <a:endParaRPr sz="1100"/>
          </a:p>
        </p:txBody>
      </p:sp>
      <p:sp>
        <p:nvSpPr>
          <p:cNvPr id="9" name="Google Shape;170;p20">
            <a:extLst>
              <a:ext uri="{FF2B5EF4-FFF2-40B4-BE49-F238E27FC236}">
                <a16:creationId xmlns:a16="http://schemas.microsoft.com/office/drawing/2014/main" id="{96F5B3C6-5D74-C204-91D0-896A984E0B8B}"/>
              </a:ext>
            </a:extLst>
          </p:cNvPr>
          <p:cNvSpPr/>
          <p:nvPr/>
        </p:nvSpPr>
        <p:spPr>
          <a:xfrm>
            <a:off x="4040788" y="4035868"/>
            <a:ext cx="1094700" cy="3645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SMILES Output</a:t>
            </a:r>
            <a:endParaRPr sz="1100"/>
          </a:p>
        </p:txBody>
      </p:sp>
      <p:cxnSp>
        <p:nvCxnSpPr>
          <p:cNvPr id="10" name="Google Shape;171;p20">
            <a:extLst>
              <a:ext uri="{FF2B5EF4-FFF2-40B4-BE49-F238E27FC236}">
                <a16:creationId xmlns:a16="http://schemas.microsoft.com/office/drawing/2014/main" id="{910AB7C8-FDE8-8475-5CF5-87D48F55AF3C}"/>
              </a:ext>
            </a:extLst>
          </p:cNvPr>
          <p:cNvCxnSpPr>
            <a:stCxn id="8" idx="0"/>
            <a:endCxn id="5" idx="2"/>
          </p:cNvCxnSpPr>
          <p:nvPr/>
        </p:nvCxnSpPr>
        <p:spPr>
          <a:xfrm rot="10800000">
            <a:off x="3128396" y="5039278"/>
            <a:ext cx="0" cy="155400"/>
          </a:xfrm>
          <a:prstGeom prst="straightConnector1">
            <a:avLst/>
          </a:prstGeom>
          <a:noFill/>
          <a:ln w="9525" cap="flat" cmpd="sng">
            <a:solidFill>
              <a:srgbClr val="44546A"/>
            </a:solidFill>
            <a:prstDash val="solid"/>
            <a:round/>
            <a:headEnd type="none" w="med" len="med"/>
            <a:tailEnd type="stealth" w="med" len="med"/>
          </a:ln>
        </p:spPr>
      </p:cxnSp>
      <p:cxnSp>
        <p:nvCxnSpPr>
          <p:cNvPr id="11" name="Google Shape;172;p20">
            <a:extLst>
              <a:ext uri="{FF2B5EF4-FFF2-40B4-BE49-F238E27FC236}">
                <a16:creationId xmlns:a16="http://schemas.microsoft.com/office/drawing/2014/main" id="{4A108B0A-CD27-45E5-E470-4BC4BFC4792E}"/>
              </a:ext>
            </a:extLst>
          </p:cNvPr>
          <p:cNvCxnSpPr>
            <a:stCxn id="5" idx="3"/>
            <a:endCxn id="7" idx="1"/>
          </p:cNvCxnSpPr>
          <p:nvPr/>
        </p:nvCxnSpPr>
        <p:spPr>
          <a:xfrm>
            <a:off x="3675746" y="4797521"/>
            <a:ext cx="365100" cy="0"/>
          </a:xfrm>
          <a:prstGeom prst="straightConnector1">
            <a:avLst/>
          </a:prstGeom>
          <a:noFill/>
          <a:ln w="9525" cap="flat" cmpd="sng">
            <a:solidFill>
              <a:srgbClr val="44546A"/>
            </a:solidFill>
            <a:prstDash val="solid"/>
            <a:round/>
            <a:headEnd type="none" w="med" len="med"/>
            <a:tailEnd type="stealth" w="med" len="med"/>
          </a:ln>
        </p:spPr>
      </p:cxnSp>
      <p:cxnSp>
        <p:nvCxnSpPr>
          <p:cNvPr id="12" name="Google Shape;173;p20">
            <a:extLst>
              <a:ext uri="{FF2B5EF4-FFF2-40B4-BE49-F238E27FC236}">
                <a16:creationId xmlns:a16="http://schemas.microsoft.com/office/drawing/2014/main" id="{1F2CE200-511E-153F-A1C2-5AB986D4B665}"/>
              </a:ext>
            </a:extLst>
          </p:cNvPr>
          <p:cNvCxnSpPr>
            <a:stCxn id="7" idx="0"/>
            <a:endCxn id="9" idx="2"/>
          </p:cNvCxnSpPr>
          <p:nvPr/>
        </p:nvCxnSpPr>
        <p:spPr>
          <a:xfrm rot="10800000">
            <a:off x="4588138" y="4400335"/>
            <a:ext cx="0" cy="155400"/>
          </a:xfrm>
          <a:prstGeom prst="straightConnector1">
            <a:avLst/>
          </a:prstGeom>
          <a:noFill/>
          <a:ln w="9525" cap="flat" cmpd="sng">
            <a:solidFill>
              <a:srgbClr val="44546A"/>
            </a:solidFill>
            <a:prstDash val="solid"/>
            <a:round/>
            <a:headEnd type="none" w="med" len="med"/>
            <a:tailEnd type="stealth" w="med" len="med"/>
          </a:ln>
        </p:spPr>
      </p:cxnSp>
      <p:cxnSp>
        <p:nvCxnSpPr>
          <p:cNvPr id="13" name="Google Shape;174;p20">
            <a:extLst>
              <a:ext uri="{FF2B5EF4-FFF2-40B4-BE49-F238E27FC236}">
                <a16:creationId xmlns:a16="http://schemas.microsoft.com/office/drawing/2014/main" id="{3D669694-B69A-C35A-59B3-3AF091CB9025}"/>
              </a:ext>
            </a:extLst>
          </p:cNvPr>
          <p:cNvCxnSpPr/>
          <p:nvPr/>
        </p:nvCxnSpPr>
        <p:spPr>
          <a:xfrm>
            <a:off x="3675210" y="4692246"/>
            <a:ext cx="365100" cy="0"/>
          </a:xfrm>
          <a:prstGeom prst="straightConnector1">
            <a:avLst/>
          </a:prstGeom>
          <a:noFill/>
          <a:ln w="9525" cap="flat" cmpd="sng">
            <a:solidFill>
              <a:srgbClr val="44546A"/>
            </a:solidFill>
            <a:prstDash val="solid"/>
            <a:round/>
            <a:headEnd type="none" w="med" len="med"/>
            <a:tailEnd type="stealth" w="med" len="med"/>
          </a:ln>
        </p:spPr>
      </p:cxnSp>
      <p:cxnSp>
        <p:nvCxnSpPr>
          <p:cNvPr id="14" name="Google Shape;175;p20">
            <a:extLst>
              <a:ext uri="{FF2B5EF4-FFF2-40B4-BE49-F238E27FC236}">
                <a16:creationId xmlns:a16="http://schemas.microsoft.com/office/drawing/2014/main" id="{5DCE2F96-7C4C-0C47-D38D-63DD6BA1F73A}"/>
              </a:ext>
            </a:extLst>
          </p:cNvPr>
          <p:cNvCxnSpPr/>
          <p:nvPr/>
        </p:nvCxnSpPr>
        <p:spPr>
          <a:xfrm>
            <a:off x="3675210" y="4904096"/>
            <a:ext cx="365100" cy="0"/>
          </a:xfrm>
          <a:prstGeom prst="straightConnector1">
            <a:avLst/>
          </a:prstGeom>
          <a:noFill/>
          <a:ln w="9525" cap="flat" cmpd="sng">
            <a:solidFill>
              <a:srgbClr val="44546A"/>
            </a:solidFill>
            <a:prstDash val="solid"/>
            <a:round/>
            <a:headEnd type="none" w="med" len="med"/>
            <a:tailEnd type="stealth" w="med" len="med"/>
          </a:ln>
        </p:spPr>
      </p:cxnSp>
      <p:sp>
        <p:nvSpPr>
          <p:cNvPr id="15" name="Google Shape;166;p20">
            <a:extLst>
              <a:ext uri="{FF2B5EF4-FFF2-40B4-BE49-F238E27FC236}">
                <a16:creationId xmlns:a16="http://schemas.microsoft.com/office/drawing/2014/main" id="{098AFD7A-31DE-F41B-603B-E2A75CEF78A3}"/>
              </a:ext>
            </a:extLst>
          </p:cNvPr>
          <p:cNvSpPr/>
          <p:nvPr/>
        </p:nvSpPr>
        <p:spPr>
          <a:xfrm>
            <a:off x="6535330" y="3292200"/>
            <a:ext cx="3557700" cy="24084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sz="1300" dirty="0"/>
              <a:t>Graph2SMILES</a:t>
            </a:r>
            <a:r>
              <a:rPr lang="en-US" altLang="zh-CN" sz="1300" baseline="30000" dirty="0"/>
              <a:t>5</a:t>
            </a:r>
            <a:endParaRPr sz="1300" baseline="30000" dirty="0"/>
          </a:p>
        </p:txBody>
      </p:sp>
      <p:sp>
        <p:nvSpPr>
          <p:cNvPr id="16" name="Google Shape;167;p20">
            <a:extLst>
              <a:ext uri="{FF2B5EF4-FFF2-40B4-BE49-F238E27FC236}">
                <a16:creationId xmlns:a16="http://schemas.microsoft.com/office/drawing/2014/main" id="{607DA331-ADA3-8E5B-3EED-B5EF5CA1E3DF}"/>
              </a:ext>
            </a:extLst>
          </p:cNvPr>
          <p:cNvSpPr/>
          <p:nvPr/>
        </p:nvSpPr>
        <p:spPr>
          <a:xfrm>
            <a:off x="7023259" y="4555721"/>
            <a:ext cx="1094700" cy="483600"/>
          </a:xfrm>
          <a:prstGeom prst="rect">
            <a:avLst/>
          </a:prstGeom>
          <a:solidFill>
            <a:srgbClr val="F5737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Graph</a:t>
            </a:r>
            <a:r>
              <a:rPr lang="en-US" sz="1100" dirty="0"/>
              <a:t> Encoder</a:t>
            </a:r>
            <a:endParaRPr sz="1100" dirty="0"/>
          </a:p>
        </p:txBody>
      </p:sp>
      <p:sp>
        <p:nvSpPr>
          <p:cNvPr id="17" name="Google Shape;168;p20">
            <a:extLst>
              <a:ext uri="{FF2B5EF4-FFF2-40B4-BE49-F238E27FC236}">
                <a16:creationId xmlns:a16="http://schemas.microsoft.com/office/drawing/2014/main" id="{B036F2EB-6238-5F76-8983-D40A4B24BC66}"/>
              </a:ext>
            </a:extLst>
          </p:cNvPr>
          <p:cNvSpPr/>
          <p:nvPr/>
        </p:nvSpPr>
        <p:spPr>
          <a:xfrm>
            <a:off x="8483001" y="4555735"/>
            <a:ext cx="1094700" cy="4836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Transformer Decoder</a:t>
            </a:r>
            <a:endParaRPr sz="1100"/>
          </a:p>
        </p:txBody>
      </p:sp>
      <p:sp>
        <p:nvSpPr>
          <p:cNvPr id="18" name="Google Shape;169;p20">
            <a:extLst>
              <a:ext uri="{FF2B5EF4-FFF2-40B4-BE49-F238E27FC236}">
                <a16:creationId xmlns:a16="http://schemas.microsoft.com/office/drawing/2014/main" id="{73BEB54F-62A1-A5CA-8FF5-DA3A0B9C08A1}"/>
              </a:ext>
            </a:extLst>
          </p:cNvPr>
          <p:cNvSpPr/>
          <p:nvPr/>
        </p:nvSpPr>
        <p:spPr>
          <a:xfrm>
            <a:off x="7023259" y="5194678"/>
            <a:ext cx="1094700" cy="364500"/>
          </a:xfrm>
          <a:prstGeom prst="rect">
            <a:avLst/>
          </a:prstGeom>
          <a:solidFill>
            <a:srgbClr val="F5737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100" dirty="0"/>
              <a:t>Graph</a:t>
            </a:r>
            <a:r>
              <a:rPr lang="en-US" sz="1100" dirty="0"/>
              <a:t> input</a:t>
            </a:r>
            <a:endParaRPr sz="1100" dirty="0"/>
          </a:p>
        </p:txBody>
      </p:sp>
      <p:sp>
        <p:nvSpPr>
          <p:cNvPr id="19" name="Google Shape;170;p20">
            <a:extLst>
              <a:ext uri="{FF2B5EF4-FFF2-40B4-BE49-F238E27FC236}">
                <a16:creationId xmlns:a16="http://schemas.microsoft.com/office/drawing/2014/main" id="{E6831B35-A11B-C8C6-4E0E-1ED515EAF9CC}"/>
              </a:ext>
            </a:extLst>
          </p:cNvPr>
          <p:cNvSpPr/>
          <p:nvPr/>
        </p:nvSpPr>
        <p:spPr>
          <a:xfrm>
            <a:off x="8483001" y="4035868"/>
            <a:ext cx="1094700" cy="364500"/>
          </a:xfrm>
          <a:prstGeom prst="rect">
            <a:avLst/>
          </a:prstGeom>
          <a:solidFill>
            <a:srgbClr val="9FC5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t>SMILES Output</a:t>
            </a:r>
            <a:endParaRPr sz="1100"/>
          </a:p>
        </p:txBody>
      </p:sp>
      <p:cxnSp>
        <p:nvCxnSpPr>
          <p:cNvPr id="20" name="Google Shape;171;p20">
            <a:extLst>
              <a:ext uri="{FF2B5EF4-FFF2-40B4-BE49-F238E27FC236}">
                <a16:creationId xmlns:a16="http://schemas.microsoft.com/office/drawing/2014/main" id="{A8664920-F35A-A486-956C-D2BDE622A124}"/>
              </a:ext>
            </a:extLst>
          </p:cNvPr>
          <p:cNvCxnSpPr>
            <a:stCxn id="18" idx="0"/>
            <a:endCxn id="16" idx="2"/>
          </p:cNvCxnSpPr>
          <p:nvPr/>
        </p:nvCxnSpPr>
        <p:spPr>
          <a:xfrm rot="10800000">
            <a:off x="7570609" y="5039278"/>
            <a:ext cx="0" cy="155400"/>
          </a:xfrm>
          <a:prstGeom prst="straightConnector1">
            <a:avLst/>
          </a:prstGeom>
          <a:noFill/>
          <a:ln w="9525" cap="flat" cmpd="sng">
            <a:solidFill>
              <a:srgbClr val="44546A"/>
            </a:solidFill>
            <a:prstDash val="solid"/>
            <a:round/>
            <a:headEnd type="none" w="med" len="med"/>
            <a:tailEnd type="stealth" w="med" len="med"/>
          </a:ln>
        </p:spPr>
      </p:cxnSp>
      <p:cxnSp>
        <p:nvCxnSpPr>
          <p:cNvPr id="21" name="Google Shape;172;p20">
            <a:extLst>
              <a:ext uri="{FF2B5EF4-FFF2-40B4-BE49-F238E27FC236}">
                <a16:creationId xmlns:a16="http://schemas.microsoft.com/office/drawing/2014/main" id="{C21EB53E-E051-5778-B1E6-F5FD70897CE0}"/>
              </a:ext>
            </a:extLst>
          </p:cNvPr>
          <p:cNvCxnSpPr>
            <a:stCxn id="16" idx="3"/>
            <a:endCxn id="17" idx="1"/>
          </p:cNvCxnSpPr>
          <p:nvPr/>
        </p:nvCxnSpPr>
        <p:spPr>
          <a:xfrm>
            <a:off x="8117959" y="4797521"/>
            <a:ext cx="365100" cy="0"/>
          </a:xfrm>
          <a:prstGeom prst="straightConnector1">
            <a:avLst/>
          </a:prstGeom>
          <a:noFill/>
          <a:ln w="9525" cap="flat" cmpd="sng">
            <a:solidFill>
              <a:srgbClr val="44546A"/>
            </a:solidFill>
            <a:prstDash val="solid"/>
            <a:round/>
            <a:headEnd type="none" w="med" len="med"/>
            <a:tailEnd type="stealth" w="med" len="med"/>
          </a:ln>
        </p:spPr>
      </p:cxnSp>
      <p:cxnSp>
        <p:nvCxnSpPr>
          <p:cNvPr id="22" name="Google Shape;173;p20">
            <a:extLst>
              <a:ext uri="{FF2B5EF4-FFF2-40B4-BE49-F238E27FC236}">
                <a16:creationId xmlns:a16="http://schemas.microsoft.com/office/drawing/2014/main" id="{365EDA0B-5E7E-1E9C-27CB-14419D11DCDD}"/>
              </a:ext>
            </a:extLst>
          </p:cNvPr>
          <p:cNvCxnSpPr>
            <a:stCxn id="17" idx="0"/>
            <a:endCxn id="19" idx="2"/>
          </p:cNvCxnSpPr>
          <p:nvPr/>
        </p:nvCxnSpPr>
        <p:spPr>
          <a:xfrm rot="10800000">
            <a:off x="9030351" y="4400335"/>
            <a:ext cx="0" cy="155400"/>
          </a:xfrm>
          <a:prstGeom prst="straightConnector1">
            <a:avLst/>
          </a:prstGeom>
          <a:noFill/>
          <a:ln w="9525" cap="flat" cmpd="sng">
            <a:solidFill>
              <a:srgbClr val="44546A"/>
            </a:solidFill>
            <a:prstDash val="solid"/>
            <a:round/>
            <a:headEnd type="none" w="med" len="med"/>
            <a:tailEnd type="stealth" w="med" len="med"/>
          </a:ln>
        </p:spPr>
      </p:cxnSp>
      <p:cxnSp>
        <p:nvCxnSpPr>
          <p:cNvPr id="23" name="Google Shape;174;p20">
            <a:extLst>
              <a:ext uri="{FF2B5EF4-FFF2-40B4-BE49-F238E27FC236}">
                <a16:creationId xmlns:a16="http://schemas.microsoft.com/office/drawing/2014/main" id="{0F5DCF1F-EF98-6F6A-9B5E-52F63C3557C7}"/>
              </a:ext>
            </a:extLst>
          </p:cNvPr>
          <p:cNvCxnSpPr/>
          <p:nvPr/>
        </p:nvCxnSpPr>
        <p:spPr>
          <a:xfrm>
            <a:off x="8117423" y="4692246"/>
            <a:ext cx="365100" cy="0"/>
          </a:xfrm>
          <a:prstGeom prst="straightConnector1">
            <a:avLst/>
          </a:prstGeom>
          <a:noFill/>
          <a:ln w="9525" cap="flat" cmpd="sng">
            <a:solidFill>
              <a:srgbClr val="44546A"/>
            </a:solidFill>
            <a:prstDash val="solid"/>
            <a:round/>
            <a:headEnd type="none" w="med" len="med"/>
            <a:tailEnd type="stealth" w="med" len="med"/>
          </a:ln>
        </p:spPr>
      </p:cxnSp>
      <p:cxnSp>
        <p:nvCxnSpPr>
          <p:cNvPr id="24" name="Google Shape;175;p20">
            <a:extLst>
              <a:ext uri="{FF2B5EF4-FFF2-40B4-BE49-F238E27FC236}">
                <a16:creationId xmlns:a16="http://schemas.microsoft.com/office/drawing/2014/main" id="{BC0B4AFE-4F17-EB6E-47AF-A23BCF9F7815}"/>
              </a:ext>
            </a:extLst>
          </p:cNvPr>
          <p:cNvCxnSpPr/>
          <p:nvPr/>
        </p:nvCxnSpPr>
        <p:spPr>
          <a:xfrm>
            <a:off x="8117423" y="4904096"/>
            <a:ext cx="365100" cy="0"/>
          </a:xfrm>
          <a:prstGeom prst="straightConnector1">
            <a:avLst/>
          </a:prstGeom>
          <a:noFill/>
          <a:ln w="9525" cap="flat" cmpd="sng">
            <a:solidFill>
              <a:srgbClr val="44546A"/>
            </a:solidFill>
            <a:prstDash val="solid"/>
            <a:round/>
            <a:headEnd type="none" w="med" len="med"/>
            <a:tailEnd type="stealth" w="med" len="med"/>
          </a:ln>
        </p:spPr>
      </p:cxnSp>
    </p:spTree>
    <p:extLst>
      <p:ext uri="{BB962C8B-B14F-4D97-AF65-F5344CB8AC3E}">
        <p14:creationId xmlns:p14="http://schemas.microsoft.com/office/powerpoint/2010/main" val="324399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5BDD289-4E5A-B374-C360-810186C80D85}"/>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EEEEEC20-5D9F-783B-74B8-2D34BF500720}"/>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Additional</a:t>
            </a:r>
            <a:r>
              <a:rPr lang="zh-CN" altLang="en-US" sz="3200" dirty="0"/>
              <a:t> </a:t>
            </a:r>
            <a:r>
              <a:rPr lang="en-US" altLang="zh-CN" sz="3200" dirty="0"/>
              <a:t>features</a:t>
            </a:r>
            <a:r>
              <a:rPr lang="zh-CN" altLang="en-US" sz="3200" dirty="0"/>
              <a:t> </a:t>
            </a:r>
            <a:r>
              <a:rPr lang="en-US" altLang="zh-CN" sz="3200" dirty="0"/>
              <a:t>or</a:t>
            </a:r>
            <a:r>
              <a:rPr lang="zh-CN" altLang="en-US" sz="3200" dirty="0"/>
              <a:t> </a:t>
            </a:r>
            <a:r>
              <a:rPr lang="en-US" altLang="zh-CN" sz="3200" dirty="0"/>
              <a:t>alternative</a:t>
            </a:r>
            <a:r>
              <a:rPr lang="zh-CN" altLang="en-US" sz="3200" dirty="0"/>
              <a:t> </a:t>
            </a:r>
            <a:r>
              <a:rPr lang="en-US" altLang="zh-CN" sz="3200" dirty="0"/>
              <a:t>formulation</a:t>
            </a:r>
            <a:r>
              <a:rPr lang="zh-CN" altLang="en-US" sz="3200" dirty="0"/>
              <a:t> </a:t>
            </a:r>
            <a:r>
              <a:rPr lang="en-US" altLang="zh-CN" sz="3200" dirty="0"/>
              <a:t>may</a:t>
            </a:r>
            <a:r>
              <a:rPr lang="zh-CN" altLang="en-US" sz="3200" dirty="0"/>
              <a:t> </a:t>
            </a:r>
            <a:r>
              <a:rPr lang="en-US" altLang="zh-CN" sz="3200" dirty="0"/>
              <a:t>help</a:t>
            </a:r>
            <a:endParaRPr sz="3200" dirty="0"/>
          </a:p>
        </p:txBody>
      </p:sp>
      <p:sp>
        <p:nvSpPr>
          <p:cNvPr id="93" name="Google Shape;93;p14">
            <a:extLst>
              <a:ext uri="{FF2B5EF4-FFF2-40B4-BE49-F238E27FC236}">
                <a16:creationId xmlns:a16="http://schemas.microsoft.com/office/drawing/2014/main" id="{0D46063E-E40E-8E1C-6A74-1CD43E862422}"/>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altLang="zh-CN" dirty="0"/>
              <a:t>6</a:t>
            </a:r>
            <a:r>
              <a:rPr lang="en-US" altLang="zh-CN" sz="1200" dirty="0"/>
              <a:t>.</a:t>
            </a:r>
            <a:r>
              <a:rPr lang="zh-CN" altLang="en-US" sz="1200" dirty="0"/>
              <a:t> </a:t>
            </a:r>
            <a:r>
              <a:rPr lang="en-US" altLang="zh-CN" sz="1200" dirty="0"/>
              <a:t>Somnath et al. Learning Graph Models for Retrosynthesis Prediction. In </a:t>
            </a:r>
            <a:r>
              <a:rPr lang="en-US" altLang="zh-CN" sz="1200" i="1" dirty="0" err="1"/>
              <a:t>NeurIPS</a:t>
            </a:r>
            <a:r>
              <a:rPr lang="en-US" altLang="zh-CN" sz="1200" dirty="0"/>
              <a:t> 2021.</a:t>
            </a:r>
          </a:p>
        </p:txBody>
      </p:sp>
      <p:sp>
        <p:nvSpPr>
          <p:cNvPr id="94" name="Google Shape;94;p14">
            <a:extLst>
              <a:ext uri="{FF2B5EF4-FFF2-40B4-BE49-F238E27FC236}">
                <a16:creationId xmlns:a16="http://schemas.microsoft.com/office/drawing/2014/main" id="{9BE8474A-00CB-E254-7D81-411591AFCDAE}"/>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 name="Google Shape;95;p14">
            <a:extLst>
              <a:ext uri="{FF2B5EF4-FFF2-40B4-BE49-F238E27FC236}">
                <a16:creationId xmlns:a16="http://schemas.microsoft.com/office/drawing/2014/main" id="{2B7848FA-8657-E80E-F3C2-5E82B8B6B841}"/>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solidFill>
                  <a:schemeClr val="dk1"/>
                </a:solidFill>
              </a:rPr>
              <a:t>	</a:t>
            </a:r>
            <a:r>
              <a:rPr lang="en-US" altLang="zh-CN" dirty="0"/>
              <a:t>E.g.,</a:t>
            </a:r>
            <a:r>
              <a:rPr lang="zh-CN" altLang="en-US" dirty="0"/>
              <a:t> </a:t>
            </a:r>
            <a:r>
              <a:rPr lang="en-US" altLang="zh-CN" dirty="0"/>
              <a:t>atom-mapping,</a:t>
            </a:r>
            <a:r>
              <a:rPr lang="zh-CN" altLang="en-US" dirty="0"/>
              <a:t> </a:t>
            </a:r>
            <a:r>
              <a:rPr lang="en-US" altLang="zh-CN" dirty="0"/>
              <a:t>reaction</a:t>
            </a:r>
            <a:r>
              <a:rPr lang="zh-CN" altLang="en-US" dirty="0"/>
              <a:t> </a:t>
            </a:r>
            <a:r>
              <a:rPr lang="en-US" altLang="zh-CN" dirty="0"/>
              <a:t>centers</a:t>
            </a:r>
            <a:endParaRPr lang="en-US" sz="2400" dirty="0">
              <a:solidFill>
                <a:schemeClr val="dk1"/>
              </a:solidFill>
            </a:endParaRPr>
          </a:p>
          <a:p>
            <a:pPr marL="88900" lvl="0" indent="0" algn="l" rtl="0">
              <a:spcBef>
                <a:spcPts val="0"/>
              </a:spcBef>
              <a:spcAft>
                <a:spcPts val="0"/>
              </a:spcAft>
              <a:buClr>
                <a:schemeClr val="dk1"/>
              </a:buClr>
              <a:buSzPts val="2200"/>
              <a:buNone/>
            </a:pPr>
            <a:r>
              <a:rPr lang="en-US" sz="2400" dirty="0">
                <a:solidFill>
                  <a:schemeClr val="dk1"/>
                </a:solidFill>
              </a:rPr>
              <a:t>	</a:t>
            </a:r>
            <a:r>
              <a:rPr lang="en-US" altLang="zh-CN" sz="2400" dirty="0">
                <a:solidFill>
                  <a:schemeClr val="dk1"/>
                </a:solidFill>
              </a:rPr>
              <a:t>In</a:t>
            </a:r>
            <a:r>
              <a:rPr lang="zh-CN" altLang="en-US" sz="2400" dirty="0">
                <a:solidFill>
                  <a:schemeClr val="dk1"/>
                </a:solidFill>
              </a:rPr>
              <a:t> </a:t>
            </a:r>
            <a:r>
              <a:rPr lang="en-US" altLang="zh-CN" sz="2400" dirty="0">
                <a:solidFill>
                  <a:schemeClr val="dk1"/>
                </a:solidFill>
              </a:rPr>
              <a:t>particular,</a:t>
            </a:r>
            <a:r>
              <a:rPr lang="zh-CN" altLang="en-US" sz="2400" dirty="0">
                <a:solidFill>
                  <a:schemeClr val="dk1"/>
                </a:solidFill>
              </a:rPr>
              <a:t> </a:t>
            </a:r>
            <a:r>
              <a:rPr lang="en-US" altLang="zh-CN" sz="2400" dirty="0">
                <a:solidFill>
                  <a:schemeClr val="dk1"/>
                </a:solidFill>
              </a:rPr>
              <a:t>semi-template</a:t>
            </a:r>
            <a:r>
              <a:rPr lang="zh-CN" altLang="en-US" sz="2400" dirty="0">
                <a:solidFill>
                  <a:schemeClr val="dk1"/>
                </a:solidFill>
              </a:rPr>
              <a:t> </a:t>
            </a:r>
            <a:r>
              <a:rPr lang="en-US" altLang="zh-CN" sz="2400" dirty="0">
                <a:solidFill>
                  <a:schemeClr val="dk1"/>
                </a:solidFill>
              </a:rPr>
              <a:t>based</a:t>
            </a:r>
            <a:r>
              <a:rPr lang="zh-CN" altLang="en-US" sz="2400" dirty="0">
                <a:solidFill>
                  <a:schemeClr val="dk1"/>
                </a:solidFill>
              </a:rPr>
              <a:t> </a:t>
            </a:r>
            <a:r>
              <a:rPr lang="en-US" altLang="zh-CN" sz="2400" dirty="0">
                <a:solidFill>
                  <a:schemeClr val="dk1"/>
                </a:solidFill>
              </a:rPr>
              <a:t>methods</a:t>
            </a:r>
            <a:r>
              <a:rPr lang="zh-CN" altLang="en-US" sz="2400" dirty="0">
                <a:solidFill>
                  <a:schemeClr val="dk1"/>
                </a:solidFill>
              </a:rPr>
              <a:t> </a:t>
            </a:r>
            <a:r>
              <a:rPr lang="en-US" altLang="zh-CN" sz="2400" dirty="0">
                <a:solidFill>
                  <a:schemeClr val="dk1"/>
                </a:solidFill>
              </a:rPr>
              <a:t>use</a:t>
            </a:r>
            <a:r>
              <a:rPr lang="zh-CN" altLang="en-US" sz="2400" dirty="0">
                <a:solidFill>
                  <a:schemeClr val="dk1"/>
                </a:solidFill>
              </a:rPr>
              <a:t> </a:t>
            </a:r>
            <a:r>
              <a:rPr lang="en-US" altLang="zh-CN" sz="2400" dirty="0">
                <a:solidFill>
                  <a:schemeClr val="dk1"/>
                </a:solidFill>
              </a:rPr>
              <a:t>the</a:t>
            </a:r>
            <a:r>
              <a:rPr lang="zh-CN" altLang="en-US" sz="2400" dirty="0">
                <a:solidFill>
                  <a:schemeClr val="dk1"/>
                </a:solidFill>
              </a:rPr>
              <a:t> </a:t>
            </a:r>
            <a:r>
              <a:rPr lang="en-US" altLang="zh-CN" sz="2400" dirty="0">
                <a:solidFill>
                  <a:schemeClr val="dk1"/>
                </a:solidFill>
              </a:rPr>
              <a:t>synthon</a:t>
            </a:r>
            <a:r>
              <a:rPr lang="zh-CN" altLang="en-US" sz="2400" dirty="0">
                <a:solidFill>
                  <a:schemeClr val="dk1"/>
                </a:solidFill>
              </a:rPr>
              <a:t> </a:t>
            </a:r>
            <a:r>
              <a:rPr lang="en-US" altLang="zh-CN" sz="2400" dirty="0">
                <a:solidFill>
                  <a:schemeClr val="dk1"/>
                </a:solidFill>
              </a:rPr>
              <a:t>approach</a:t>
            </a: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endParaRPr lang="en-US" dirty="0"/>
          </a:p>
          <a:p>
            <a:pPr marL="88900" indent="0">
              <a:spcBef>
                <a:spcPts val="0"/>
              </a:spcBef>
              <a:buSzPts val="2200"/>
              <a:buNone/>
            </a:pPr>
            <a:r>
              <a:rPr lang="en-US" sz="2400" dirty="0">
                <a:solidFill>
                  <a:schemeClr val="dk1"/>
                </a:solidFill>
              </a:rPr>
              <a:t>		</a:t>
            </a:r>
          </a:p>
        </p:txBody>
      </p:sp>
      <p:pic>
        <p:nvPicPr>
          <p:cNvPr id="2" name="Google Shape;185;p21">
            <a:extLst>
              <a:ext uri="{FF2B5EF4-FFF2-40B4-BE49-F238E27FC236}">
                <a16:creationId xmlns:a16="http://schemas.microsoft.com/office/drawing/2014/main" id="{8FE8E349-E2AF-CF05-E59C-4EE91FAAD386}"/>
              </a:ext>
            </a:extLst>
          </p:cNvPr>
          <p:cNvPicPr preferRelativeResize="0"/>
          <p:nvPr/>
        </p:nvPicPr>
        <p:blipFill>
          <a:blip r:embed="rId3">
            <a:alphaModFix/>
          </a:blip>
          <a:stretch>
            <a:fillRect/>
          </a:stretch>
        </p:blipFill>
        <p:spPr>
          <a:xfrm>
            <a:off x="1330825" y="2857425"/>
            <a:ext cx="8013926" cy="3443475"/>
          </a:xfrm>
          <a:prstGeom prst="rect">
            <a:avLst/>
          </a:prstGeom>
          <a:noFill/>
          <a:ln>
            <a:noFill/>
          </a:ln>
        </p:spPr>
      </p:pic>
      <p:sp>
        <p:nvSpPr>
          <p:cNvPr id="6" name="Google Shape;156;p19">
            <a:extLst>
              <a:ext uri="{FF2B5EF4-FFF2-40B4-BE49-F238E27FC236}">
                <a16:creationId xmlns:a16="http://schemas.microsoft.com/office/drawing/2014/main" id="{5ECE3C78-145B-5DB9-A17A-6F6AB38651D6}"/>
              </a:ext>
            </a:extLst>
          </p:cNvPr>
          <p:cNvSpPr txBox="1"/>
          <p:nvPr/>
        </p:nvSpPr>
        <p:spPr>
          <a:xfrm>
            <a:off x="9746375" y="4700309"/>
            <a:ext cx="1564825" cy="3539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t>source: </a:t>
            </a:r>
            <a:r>
              <a:rPr lang="en-US" altLang="zh-CN" sz="1100" dirty="0"/>
              <a:t>GraphRetro</a:t>
            </a:r>
            <a:r>
              <a:rPr lang="en-US" altLang="zh-CN" sz="1100" baseline="30000" dirty="0"/>
              <a:t>6</a:t>
            </a:r>
            <a:endParaRPr sz="1100" baseline="30000" dirty="0"/>
          </a:p>
        </p:txBody>
      </p:sp>
    </p:spTree>
    <p:extLst>
      <p:ext uri="{BB962C8B-B14F-4D97-AF65-F5344CB8AC3E}">
        <p14:creationId xmlns:p14="http://schemas.microsoft.com/office/powerpoint/2010/main" val="1638078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D815711B-9339-E715-9652-8782EF9E5AB6}"/>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C7A682BA-23BC-70DD-8BFC-99F4C9D78EFE}"/>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Models</a:t>
            </a:r>
            <a:r>
              <a:rPr lang="zh-CN" altLang="en-US" sz="3200" dirty="0"/>
              <a:t> </a:t>
            </a:r>
            <a:r>
              <a:rPr lang="en-US" altLang="zh-CN" sz="3200" dirty="0"/>
              <a:t>are</a:t>
            </a:r>
            <a:r>
              <a:rPr lang="zh-CN" altLang="en-US" sz="3200" dirty="0"/>
              <a:t> </a:t>
            </a:r>
            <a:r>
              <a:rPr lang="en-US" altLang="zh-CN" sz="3200" dirty="0"/>
              <a:t>typically</a:t>
            </a:r>
            <a:r>
              <a:rPr lang="zh-CN" altLang="en-US" sz="3200" dirty="0"/>
              <a:t> </a:t>
            </a:r>
            <a:r>
              <a:rPr lang="en-US" altLang="zh-CN" sz="3200" dirty="0"/>
              <a:t>evaluated</a:t>
            </a:r>
            <a:r>
              <a:rPr lang="zh-CN" altLang="en-US" sz="3200" dirty="0"/>
              <a:t> </a:t>
            </a:r>
            <a:r>
              <a:rPr lang="en-US" altLang="zh-CN" sz="3200" dirty="0"/>
              <a:t>by</a:t>
            </a:r>
            <a:r>
              <a:rPr lang="zh-CN" altLang="en-US" sz="3200" dirty="0"/>
              <a:t> </a:t>
            </a:r>
            <a:r>
              <a:rPr lang="en-US" altLang="zh-CN" sz="3200" dirty="0"/>
              <a:t>top-k</a:t>
            </a:r>
            <a:r>
              <a:rPr lang="zh-CN" altLang="en-US" sz="3200" dirty="0"/>
              <a:t> </a:t>
            </a:r>
            <a:r>
              <a:rPr lang="en-US" altLang="zh-CN" sz="3200" dirty="0"/>
              <a:t>accuracy</a:t>
            </a:r>
            <a:endParaRPr sz="3200" dirty="0"/>
          </a:p>
        </p:txBody>
      </p:sp>
      <p:sp>
        <p:nvSpPr>
          <p:cNvPr id="93" name="Google Shape;93;p14">
            <a:extLst>
              <a:ext uri="{FF2B5EF4-FFF2-40B4-BE49-F238E27FC236}">
                <a16:creationId xmlns:a16="http://schemas.microsoft.com/office/drawing/2014/main" id="{F1B681FF-E0A7-BEAF-51F2-056A6F7DD2A9}"/>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altLang="zh-CN" dirty="0"/>
              <a:t>5</a:t>
            </a:r>
            <a:r>
              <a:rPr lang="en-US" altLang="zh-CN" sz="1200" dirty="0"/>
              <a:t>.</a:t>
            </a:r>
            <a:r>
              <a:rPr lang="zh-CN" altLang="en-US" sz="1200" dirty="0"/>
              <a:t> </a:t>
            </a:r>
            <a:r>
              <a:rPr lang="en-US" altLang="zh-CN" sz="1200" dirty="0"/>
              <a:t>Tu and Coley. </a:t>
            </a:r>
            <a:r>
              <a:rPr lang="en-US" altLang="zh-CN" sz="1200" i="1" dirty="0"/>
              <a:t>J. Chem. Inf. Model</a:t>
            </a:r>
            <a:r>
              <a:rPr lang="en-US" altLang="zh-CN" sz="1200" dirty="0"/>
              <a:t>. 2022, 62(15), 3503-3513.</a:t>
            </a:r>
          </a:p>
          <a:p>
            <a:r>
              <a:rPr lang="en-US" altLang="zh-CN" sz="1200" dirty="0"/>
              <a:t>7. Schwaller et al. </a:t>
            </a:r>
            <a:r>
              <a:rPr lang="en-US" altLang="zh-CN" sz="1200" i="1" dirty="0"/>
              <a:t>Chem. Sci</a:t>
            </a:r>
            <a:r>
              <a:rPr lang="en-US" altLang="zh-CN" sz="1200" dirty="0"/>
              <a:t>. 2020, 11, 3316.</a:t>
            </a:r>
          </a:p>
          <a:p>
            <a:r>
              <a:rPr lang="en-US" altLang="zh-CN" sz="1200" dirty="0"/>
              <a:t>8. Lee et al. </a:t>
            </a:r>
            <a:r>
              <a:rPr lang="en-US" altLang="zh-CN" sz="1200" i="1" dirty="0"/>
              <a:t>Chem. Commun</a:t>
            </a:r>
            <a:r>
              <a:rPr lang="en-US" altLang="zh-CN" sz="1200" dirty="0"/>
              <a:t>. 2019, 55, 12152.</a:t>
            </a:r>
          </a:p>
          <a:p>
            <a:endParaRPr lang="en-US" altLang="zh-CN" sz="1200" dirty="0"/>
          </a:p>
        </p:txBody>
      </p:sp>
      <p:sp>
        <p:nvSpPr>
          <p:cNvPr id="94" name="Google Shape;94;p14">
            <a:extLst>
              <a:ext uri="{FF2B5EF4-FFF2-40B4-BE49-F238E27FC236}">
                <a16:creationId xmlns:a16="http://schemas.microsoft.com/office/drawing/2014/main" id="{6D39ECA3-BE18-CEF5-0387-89975FB8F2BC}"/>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3" name="Google Shape;95;p14">
            <a:extLst>
              <a:ext uri="{FF2B5EF4-FFF2-40B4-BE49-F238E27FC236}">
                <a16:creationId xmlns:a16="http://schemas.microsoft.com/office/drawing/2014/main" id="{0722ABCE-8E9D-FA94-853F-ABB315A50CC1}"/>
              </a:ext>
            </a:extLst>
          </p:cNvPr>
          <p:cNvSpPr txBox="1">
            <a:spLocks noGrp="1"/>
          </p:cNvSpPr>
          <p:nvPr>
            <p:ph type="body" idx="1"/>
          </p:nvPr>
        </p:nvSpPr>
        <p:spPr>
          <a:xfrm>
            <a:off x="242047" y="1859279"/>
            <a:ext cx="10885736"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400" dirty="0">
                <a:solidFill>
                  <a:schemeClr val="dk1"/>
                </a:solidFill>
              </a:rPr>
              <a:t>=&gt;</a:t>
            </a:r>
            <a:r>
              <a:rPr lang="zh-CN" altLang="en-US" dirty="0"/>
              <a:t> </a:t>
            </a:r>
            <a:r>
              <a:rPr lang="en-US" altLang="zh-CN" dirty="0"/>
              <a:t>percentage</a:t>
            </a:r>
            <a:r>
              <a:rPr lang="zh-CN" altLang="en-US" dirty="0"/>
              <a:t> </a:t>
            </a:r>
            <a:r>
              <a:rPr lang="en-US" altLang="zh-CN" dirty="0"/>
              <a:t>of</a:t>
            </a:r>
            <a:r>
              <a:rPr lang="zh-CN" altLang="en-US" dirty="0"/>
              <a:t> </a:t>
            </a:r>
            <a:r>
              <a:rPr lang="en-US" altLang="zh-CN" dirty="0"/>
              <a:t>ground</a:t>
            </a:r>
            <a:r>
              <a:rPr lang="zh-CN" altLang="en-US" dirty="0"/>
              <a:t> </a:t>
            </a:r>
            <a:r>
              <a:rPr lang="en-US" altLang="zh-CN" dirty="0"/>
              <a:t>truths</a:t>
            </a:r>
            <a:r>
              <a:rPr lang="zh-CN" altLang="en-US" dirty="0"/>
              <a:t> </a:t>
            </a:r>
            <a:r>
              <a:rPr lang="en-US" altLang="zh-CN" dirty="0"/>
              <a:t>appearing</a:t>
            </a:r>
            <a:r>
              <a:rPr lang="zh-CN" altLang="en-US" dirty="0"/>
              <a:t> </a:t>
            </a:r>
            <a:r>
              <a:rPr lang="en-US" altLang="zh-CN" dirty="0"/>
              <a:t>in</a:t>
            </a:r>
            <a:r>
              <a:rPr lang="zh-CN" altLang="en-US" dirty="0"/>
              <a:t> </a:t>
            </a:r>
            <a:r>
              <a:rPr lang="en-US" altLang="zh-CN" dirty="0"/>
              <a:t>top-k</a:t>
            </a:r>
            <a:r>
              <a:rPr lang="zh-CN" altLang="en-US" dirty="0"/>
              <a:t> </a:t>
            </a:r>
            <a:r>
              <a:rPr lang="en-US" altLang="zh-CN" dirty="0"/>
              <a:t>predictions</a:t>
            </a:r>
          </a:p>
          <a:p>
            <a:pPr marL="88900" lvl="0" indent="0" algn="l" rtl="0">
              <a:spcBef>
                <a:spcPts val="0"/>
              </a:spcBef>
              <a:spcAft>
                <a:spcPts val="0"/>
              </a:spcAft>
              <a:buClr>
                <a:schemeClr val="dk1"/>
              </a:buClr>
              <a:buSzPts val="2200"/>
              <a:buNone/>
            </a:pPr>
            <a:r>
              <a:rPr lang="en-US" sz="2400" dirty="0">
                <a:solidFill>
                  <a:schemeClr val="dk1"/>
                </a:solidFill>
              </a:rPr>
              <a:t>		</a:t>
            </a:r>
          </a:p>
          <a:p>
            <a:pPr marL="88900" lvl="0" indent="0" algn="l" rtl="0">
              <a:spcBef>
                <a:spcPts val="0"/>
              </a:spcBef>
              <a:spcAft>
                <a:spcPts val="0"/>
              </a:spcAft>
              <a:buClr>
                <a:schemeClr val="dk1"/>
              </a:buClr>
              <a:buSzPts val="2200"/>
              <a:buNone/>
            </a:pPr>
            <a:r>
              <a:rPr lang="en-US" altLang="zh-CN" dirty="0"/>
              <a:t>	On</a:t>
            </a:r>
            <a:r>
              <a:rPr lang="zh-CN" altLang="en-US" dirty="0"/>
              <a:t> </a:t>
            </a:r>
            <a:r>
              <a:rPr lang="en-US" altLang="zh-CN" dirty="0"/>
              <a:t>benchmarking</a:t>
            </a:r>
            <a:r>
              <a:rPr lang="zh-CN" altLang="en-US" dirty="0"/>
              <a:t> </a:t>
            </a:r>
            <a:r>
              <a:rPr lang="en-US" altLang="zh-CN" dirty="0"/>
              <a:t>datasets:</a:t>
            </a:r>
          </a:p>
          <a:p>
            <a:pPr marL="88900" lvl="0" indent="0" algn="l" rtl="0">
              <a:spcBef>
                <a:spcPts val="0"/>
              </a:spcBef>
              <a:spcAft>
                <a:spcPts val="0"/>
              </a:spcAft>
              <a:buClr>
                <a:schemeClr val="dk1"/>
              </a:buClr>
              <a:buSzPts val="2200"/>
              <a:buNone/>
            </a:pPr>
            <a:r>
              <a:rPr lang="en-US" sz="2400" dirty="0">
                <a:solidFill>
                  <a:schemeClr val="dk1"/>
                </a:solidFill>
              </a:rPr>
              <a:t>	</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publicly</a:t>
            </a:r>
            <a:r>
              <a:rPr lang="zh-CN" altLang="en-US" sz="2400" dirty="0">
                <a:solidFill>
                  <a:schemeClr val="dk1"/>
                </a:solidFill>
              </a:rPr>
              <a:t> </a:t>
            </a:r>
            <a:r>
              <a:rPr lang="en-US" altLang="zh-CN" sz="2400" dirty="0">
                <a:solidFill>
                  <a:schemeClr val="dk1"/>
                </a:solidFill>
              </a:rPr>
              <a:t>available:</a:t>
            </a:r>
            <a:r>
              <a:rPr lang="zh-CN" altLang="en-US" sz="2400" dirty="0">
                <a:solidFill>
                  <a:schemeClr val="dk1"/>
                </a:solidFill>
              </a:rPr>
              <a:t> </a:t>
            </a:r>
            <a:r>
              <a:rPr lang="en-US" altLang="zh-CN" sz="2400" dirty="0">
                <a:solidFill>
                  <a:schemeClr val="dk1"/>
                </a:solidFill>
              </a:rPr>
              <a:t>USPTO-50k,</a:t>
            </a:r>
            <a:r>
              <a:rPr lang="zh-CN" altLang="en-US" sz="2400" dirty="0">
                <a:solidFill>
                  <a:schemeClr val="dk1"/>
                </a:solidFill>
              </a:rPr>
              <a:t> </a:t>
            </a:r>
            <a:r>
              <a:rPr lang="en-US" altLang="zh-CN" sz="2400" dirty="0">
                <a:solidFill>
                  <a:schemeClr val="dk1"/>
                </a:solidFill>
              </a:rPr>
              <a:t>USPTO-full</a:t>
            </a:r>
          </a:p>
          <a:p>
            <a:pPr marL="88900" lvl="0" indent="0" algn="l" rtl="0">
              <a:spcBef>
                <a:spcPts val="0"/>
              </a:spcBef>
              <a:spcAft>
                <a:spcPts val="0"/>
              </a:spcAft>
              <a:buClr>
                <a:schemeClr val="dk1"/>
              </a:buClr>
              <a:buSzPts val="2200"/>
              <a:buNone/>
            </a:pPr>
            <a:r>
              <a:rPr lang="en-US" dirty="0"/>
              <a:t>	</a:t>
            </a:r>
            <a:r>
              <a:rPr lang="en-US" altLang="zh-CN" dirty="0"/>
              <a:t>-</a:t>
            </a:r>
            <a:r>
              <a:rPr lang="zh-CN" altLang="en-US" dirty="0"/>
              <a:t> </a:t>
            </a:r>
            <a:r>
              <a:rPr lang="en-US" altLang="zh-CN" dirty="0"/>
              <a:t>proprietary:</a:t>
            </a:r>
            <a:r>
              <a:rPr lang="zh-CN" altLang="en-US" dirty="0"/>
              <a:t> </a:t>
            </a:r>
            <a:r>
              <a:rPr lang="en-US" altLang="zh-CN" dirty="0"/>
              <a:t>Pistachio</a:t>
            </a:r>
            <a:r>
              <a:rPr lang="en-US" altLang="zh-CN" baseline="30000" dirty="0"/>
              <a:t>7</a:t>
            </a:r>
            <a:r>
              <a:rPr lang="en-US" altLang="zh-CN" dirty="0"/>
              <a:t>,</a:t>
            </a:r>
            <a:r>
              <a:rPr lang="zh-CN" altLang="en-US" dirty="0"/>
              <a:t> </a:t>
            </a:r>
            <a:r>
              <a:rPr lang="en-US" altLang="zh-CN" dirty="0"/>
              <a:t>CAS</a:t>
            </a:r>
            <a:r>
              <a:rPr lang="en-US" altLang="zh-CN" baseline="30000" dirty="0"/>
              <a:t>5</a:t>
            </a:r>
            <a:r>
              <a:rPr lang="en-US" altLang="zh-CN" dirty="0"/>
              <a:t>,</a:t>
            </a:r>
            <a:r>
              <a:rPr lang="zh-CN" altLang="en-US" dirty="0"/>
              <a:t> </a:t>
            </a:r>
            <a:r>
              <a:rPr lang="en-US" altLang="zh-CN" dirty="0"/>
              <a:t>in-house</a:t>
            </a:r>
            <a:r>
              <a:rPr lang="zh-CN" altLang="en-US" dirty="0"/>
              <a:t> </a:t>
            </a:r>
            <a:r>
              <a:rPr lang="en-US" altLang="zh-CN" dirty="0"/>
              <a:t>data</a:t>
            </a:r>
            <a:r>
              <a:rPr lang="en-US" altLang="zh-CN" baseline="30000" dirty="0"/>
              <a:t>8</a:t>
            </a:r>
            <a:endParaRPr lang="en-US" sz="2400" dirty="0">
              <a:solidFill>
                <a:schemeClr val="dk1"/>
              </a:solidFill>
            </a:endParaRPr>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r>
              <a:rPr lang="en-US" dirty="0"/>
              <a:t>	</a:t>
            </a:r>
            <a:r>
              <a:rPr lang="en-US" altLang="zh-CN" dirty="0"/>
              <a:t>Limitation:</a:t>
            </a:r>
          </a:p>
          <a:p>
            <a:pPr marL="88900" lvl="0" indent="0" algn="l" rtl="0">
              <a:spcBef>
                <a:spcPts val="0"/>
              </a:spcBef>
              <a:spcAft>
                <a:spcPts val="0"/>
              </a:spcAft>
              <a:buClr>
                <a:schemeClr val="dk1"/>
              </a:buClr>
              <a:buSzPts val="2200"/>
              <a:buNone/>
            </a:pPr>
            <a:r>
              <a:rPr lang="en-US" altLang="zh-CN" dirty="0"/>
              <a:t>	retrosynthesis can be subjective; ground truths not necessarily </a:t>
            </a:r>
            <a:r>
              <a:rPr lang="en-US" altLang="zh-CN" i="1" dirty="0"/>
              <a:t>the best</a:t>
            </a:r>
            <a:endParaRPr lang="en-US" sz="2400" dirty="0">
              <a:solidFill>
                <a:schemeClr val="dk1"/>
              </a:solidFill>
            </a:endParaRPr>
          </a:p>
        </p:txBody>
      </p:sp>
    </p:spTree>
    <p:extLst>
      <p:ext uri="{BB962C8B-B14F-4D97-AF65-F5344CB8AC3E}">
        <p14:creationId xmlns:p14="http://schemas.microsoft.com/office/powerpoint/2010/main" val="3884039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6B2CB60-D90C-66C1-10A1-DB9341A66E44}"/>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1CD54508-98A5-9CA0-7730-5C60EFC73458}"/>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6000" dirty="0"/>
              <a:t>Almost</a:t>
            </a:r>
            <a:r>
              <a:rPr lang="zh-CN" altLang="en-US" sz="6000" dirty="0"/>
              <a:t> </a:t>
            </a:r>
            <a:r>
              <a:rPr lang="en-US" altLang="zh-CN" sz="6000" dirty="0"/>
              <a:t>everyone</a:t>
            </a:r>
            <a:r>
              <a:rPr lang="zh-CN" altLang="en-US" sz="6000" dirty="0"/>
              <a:t> </a:t>
            </a:r>
            <a:r>
              <a:rPr lang="en-US" altLang="zh-CN" sz="6000" dirty="0"/>
              <a:t>uses</a:t>
            </a:r>
            <a:r>
              <a:rPr lang="zh-CN" altLang="en-US" sz="6000" dirty="0"/>
              <a:t> </a:t>
            </a:r>
            <a:r>
              <a:rPr lang="en-US" altLang="zh-CN" sz="6000" dirty="0" err="1">
                <a:solidFill>
                  <a:schemeClr val="bg1"/>
                </a:solidFill>
              </a:rPr>
              <a:t>RDKit</a:t>
            </a:r>
            <a:endParaRPr sz="6000" dirty="0">
              <a:solidFill>
                <a:schemeClr val="bg1"/>
              </a:solidFill>
            </a:endParaRPr>
          </a:p>
        </p:txBody>
      </p:sp>
      <p:sp>
        <p:nvSpPr>
          <p:cNvPr id="93" name="Google Shape;93;p14">
            <a:extLst>
              <a:ext uri="{FF2B5EF4-FFF2-40B4-BE49-F238E27FC236}">
                <a16:creationId xmlns:a16="http://schemas.microsoft.com/office/drawing/2014/main" id="{D0154D25-792E-AA92-DADA-736632D39CC6}"/>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endParaRPr lang="en-US" altLang="zh-CN" sz="1200" dirty="0"/>
          </a:p>
        </p:txBody>
      </p:sp>
      <p:sp>
        <p:nvSpPr>
          <p:cNvPr id="94" name="Google Shape;94;p14">
            <a:extLst>
              <a:ext uri="{FF2B5EF4-FFF2-40B4-BE49-F238E27FC236}">
                <a16:creationId xmlns:a16="http://schemas.microsoft.com/office/drawing/2014/main" id="{0ABB44FE-9F5C-EF60-9229-C2DD2E90FA3B}"/>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3" name="Google Shape;95;p14">
            <a:extLst>
              <a:ext uri="{FF2B5EF4-FFF2-40B4-BE49-F238E27FC236}">
                <a16:creationId xmlns:a16="http://schemas.microsoft.com/office/drawing/2014/main" id="{1F2A01FD-234F-44C5-8F9E-6AF25AB1BACF}"/>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400" dirty="0">
                <a:solidFill>
                  <a:schemeClr val="dk1"/>
                </a:solidFill>
              </a:rPr>
              <a:t>Especially for</a:t>
            </a:r>
            <a:r>
              <a:rPr lang="zh-CN" altLang="en-US" sz="2400" dirty="0">
                <a:solidFill>
                  <a:schemeClr val="dk1"/>
                </a:solidFill>
              </a:rPr>
              <a:t> </a:t>
            </a:r>
            <a:r>
              <a:rPr lang="en-US" altLang="zh-CN" sz="2400" dirty="0">
                <a:solidFill>
                  <a:schemeClr val="dk1"/>
                </a:solidFill>
              </a:rPr>
              <a:t>featurization:</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fingerprint</a:t>
            </a:r>
            <a:r>
              <a:rPr lang="zh-CN" altLang="en-US" dirty="0"/>
              <a:t> </a:t>
            </a:r>
            <a:r>
              <a:rPr lang="en-US" altLang="zh-CN" dirty="0"/>
              <a:t>generation</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SMILES</a:t>
            </a:r>
            <a:r>
              <a:rPr lang="zh-CN" altLang="en-US" dirty="0"/>
              <a:t> </a:t>
            </a:r>
            <a:r>
              <a:rPr lang="en-US" altLang="zh-CN" dirty="0"/>
              <a:t>canonicalization, augmentation,</a:t>
            </a:r>
            <a:r>
              <a:rPr lang="zh-CN" altLang="en-US" dirty="0"/>
              <a:t> </a:t>
            </a:r>
            <a:r>
              <a:rPr lang="en-US" altLang="zh-CN" dirty="0"/>
              <a:t>alignment</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molecular</a:t>
            </a:r>
            <a:r>
              <a:rPr lang="zh-CN" altLang="en-US" dirty="0"/>
              <a:t> </a:t>
            </a:r>
            <a:r>
              <a:rPr lang="en-US" altLang="zh-CN" dirty="0"/>
              <a:t>graph</a:t>
            </a:r>
            <a:r>
              <a:rPr lang="zh-CN" altLang="en-US" dirty="0"/>
              <a:t> </a:t>
            </a:r>
            <a:r>
              <a:rPr lang="en-US" altLang="zh-CN" dirty="0"/>
              <a:t>feature</a:t>
            </a:r>
            <a:r>
              <a:rPr lang="zh-CN" altLang="en-US" dirty="0"/>
              <a:t> </a:t>
            </a:r>
            <a:r>
              <a:rPr lang="en-US" altLang="zh-CN" dirty="0"/>
              <a:t>computation</a:t>
            </a:r>
          </a:p>
          <a:p>
            <a:pPr marL="88900" lvl="0" indent="0" algn="l" rtl="0">
              <a:spcBef>
                <a:spcPts val="0"/>
              </a:spcBef>
              <a:spcAft>
                <a:spcPts val="0"/>
              </a:spcAft>
              <a:buClr>
                <a:schemeClr val="dk1"/>
              </a:buClr>
              <a:buSzPts val="2200"/>
              <a:buNone/>
            </a:pPr>
            <a:r>
              <a:rPr lang="en-US" sz="2400" dirty="0">
                <a:solidFill>
                  <a:schemeClr val="dk1"/>
                </a:solidFill>
              </a:rPr>
              <a:t>		</a:t>
            </a:r>
          </a:p>
          <a:p>
            <a:pPr marL="88900" lvl="0" indent="0" algn="l" rtl="0">
              <a:spcBef>
                <a:spcPts val="0"/>
              </a:spcBef>
              <a:spcAft>
                <a:spcPts val="0"/>
              </a:spcAft>
              <a:buClr>
                <a:schemeClr val="dk1"/>
              </a:buClr>
              <a:buSzPts val="2200"/>
              <a:buNone/>
            </a:pPr>
            <a:r>
              <a:rPr lang="en-US" altLang="zh-CN" dirty="0">
                <a:solidFill>
                  <a:schemeClr val="bg1">
                    <a:lumMod val="85000"/>
                  </a:schemeClr>
                </a:solidFill>
              </a:rPr>
              <a:t>	For</a:t>
            </a:r>
            <a:r>
              <a:rPr lang="zh-CN" altLang="en-US" dirty="0">
                <a:solidFill>
                  <a:schemeClr val="bg1">
                    <a:lumMod val="85000"/>
                  </a:schemeClr>
                </a:solidFill>
              </a:rPr>
              <a:t> </a:t>
            </a:r>
            <a:r>
              <a:rPr lang="en-US" altLang="zh-CN" dirty="0">
                <a:solidFill>
                  <a:schemeClr val="bg1">
                    <a:lumMod val="85000"/>
                  </a:schemeClr>
                </a:solidFill>
              </a:rPr>
              <a:t>more</a:t>
            </a:r>
            <a:r>
              <a:rPr lang="zh-CN" altLang="en-US" dirty="0">
                <a:solidFill>
                  <a:schemeClr val="bg1">
                    <a:lumMod val="85000"/>
                  </a:schemeClr>
                </a:solidFill>
              </a:rPr>
              <a:t> </a:t>
            </a:r>
            <a:r>
              <a:rPr lang="en-US" altLang="zh-CN" dirty="0">
                <a:solidFill>
                  <a:schemeClr val="bg1">
                    <a:lumMod val="85000"/>
                  </a:schemeClr>
                </a:solidFill>
              </a:rPr>
              <a:t>complex</a:t>
            </a:r>
            <a:r>
              <a:rPr lang="zh-CN" altLang="en-US" dirty="0">
                <a:solidFill>
                  <a:schemeClr val="bg1">
                    <a:lumMod val="85000"/>
                  </a:schemeClr>
                </a:solidFill>
              </a:rPr>
              <a:t> </a:t>
            </a:r>
            <a:r>
              <a:rPr lang="en-US" altLang="zh-CN" dirty="0">
                <a:solidFill>
                  <a:schemeClr val="bg1">
                    <a:lumMod val="85000"/>
                  </a:schemeClr>
                </a:solidFill>
              </a:rPr>
              <a:t>processing in ASKCOS:</a:t>
            </a:r>
          </a:p>
          <a:p>
            <a:pPr marL="88900" lvl="0" indent="0" algn="l" rtl="0">
              <a:spcBef>
                <a:spcPts val="0"/>
              </a:spcBef>
              <a:spcAft>
                <a:spcPts val="0"/>
              </a:spcAft>
              <a:buClr>
                <a:schemeClr val="dk1"/>
              </a:buClr>
              <a:buSzPts val="2200"/>
              <a:buNone/>
            </a:pPr>
            <a:r>
              <a:rPr lang="en-US" sz="2400" dirty="0">
                <a:solidFill>
                  <a:schemeClr val="bg1">
                    <a:lumMod val="85000"/>
                  </a:schemeClr>
                </a:solidFill>
              </a:rPr>
              <a:t>	</a:t>
            </a:r>
            <a:r>
              <a:rPr lang="en-US" altLang="zh-CN" sz="2400" dirty="0">
                <a:solidFill>
                  <a:schemeClr val="bg1">
                    <a:lumMod val="85000"/>
                  </a:schemeClr>
                </a:solidFill>
              </a:rPr>
              <a:t>-</a:t>
            </a:r>
            <a:r>
              <a:rPr lang="zh-CN" altLang="en-US" sz="2400" dirty="0">
                <a:solidFill>
                  <a:schemeClr val="bg1">
                    <a:lumMod val="85000"/>
                  </a:schemeClr>
                </a:solidFill>
              </a:rPr>
              <a:t> </a:t>
            </a:r>
            <a:r>
              <a:rPr lang="en-US" altLang="zh-CN" sz="2400" dirty="0">
                <a:solidFill>
                  <a:schemeClr val="bg1">
                    <a:lumMod val="85000"/>
                  </a:schemeClr>
                </a:solidFill>
              </a:rPr>
              <a:t>drawing</a:t>
            </a:r>
            <a:endParaRPr lang="en-US" dirty="0"/>
          </a:p>
          <a:p>
            <a:pPr marL="88900" lvl="0" indent="0" algn="l" rtl="0">
              <a:spcBef>
                <a:spcPts val="0"/>
              </a:spcBef>
              <a:spcAft>
                <a:spcPts val="0"/>
              </a:spcAft>
              <a:buClr>
                <a:schemeClr val="dk1"/>
              </a:buClr>
              <a:buSzPts val="2200"/>
              <a:buNone/>
            </a:pPr>
            <a:r>
              <a:rPr lang="en-US" dirty="0"/>
              <a:t>	</a:t>
            </a:r>
            <a:r>
              <a:rPr lang="en-US" dirty="0">
                <a:solidFill>
                  <a:schemeClr val="bg1">
                    <a:lumMod val="85000"/>
                  </a:schemeClr>
                </a:solidFill>
              </a:rPr>
              <a:t>- template extraction and application</a:t>
            </a:r>
          </a:p>
          <a:p>
            <a:pPr marL="88900" lvl="0" indent="0" algn="l" rtl="0">
              <a:spcBef>
                <a:spcPts val="0"/>
              </a:spcBef>
              <a:spcAft>
                <a:spcPts val="0"/>
              </a:spcAft>
              <a:buClr>
                <a:schemeClr val="dk1"/>
              </a:buClr>
              <a:buSzPts val="2200"/>
              <a:buNone/>
            </a:pPr>
            <a:r>
              <a:rPr lang="en-US" dirty="0">
                <a:solidFill>
                  <a:schemeClr val="bg1">
                    <a:lumMod val="85000"/>
                  </a:schemeClr>
                </a:solidFill>
              </a:rPr>
              <a:t>	- alignment between product and reactant graphs</a:t>
            </a:r>
            <a:endParaRPr lang="en-US" sz="2400" dirty="0">
              <a:solidFill>
                <a:schemeClr val="bg1">
                  <a:lumMod val="85000"/>
                </a:schemeClr>
              </a:solidFill>
            </a:endParaRPr>
          </a:p>
        </p:txBody>
      </p:sp>
      <p:pic>
        <p:nvPicPr>
          <p:cNvPr id="1028" name="Picture 4">
            <a:extLst>
              <a:ext uri="{FF2B5EF4-FFF2-40B4-BE49-F238E27FC236}">
                <a16:creationId xmlns:a16="http://schemas.microsoft.com/office/drawing/2014/main" id="{CDF2A4B0-D25B-441D-2893-A77E6B08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600" y="90043"/>
            <a:ext cx="4651600" cy="232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070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4FF1DC8-27E1-3831-E790-ADBBFAEA62C1}"/>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DC65A50C-73BD-8C13-23EE-3C81AE4CA391}"/>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6000" dirty="0"/>
              <a:t>Almost</a:t>
            </a:r>
            <a:r>
              <a:rPr lang="zh-CN" altLang="en-US" sz="6000" dirty="0"/>
              <a:t> </a:t>
            </a:r>
            <a:r>
              <a:rPr lang="en-US" altLang="zh-CN" sz="6000" dirty="0"/>
              <a:t>everyone</a:t>
            </a:r>
            <a:r>
              <a:rPr lang="zh-CN" altLang="en-US" sz="6000" dirty="0"/>
              <a:t> </a:t>
            </a:r>
            <a:r>
              <a:rPr lang="en-US" altLang="zh-CN" sz="6000" dirty="0"/>
              <a:t>uses</a:t>
            </a:r>
            <a:r>
              <a:rPr lang="zh-CN" altLang="en-US" sz="6000" dirty="0"/>
              <a:t> </a:t>
            </a:r>
            <a:r>
              <a:rPr lang="en-US" altLang="zh-CN" sz="6000" dirty="0" err="1">
                <a:solidFill>
                  <a:schemeClr val="bg1"/>
                </a:solidFill>
              </a:rPr>
              <a:t>RDKit</a:t>
            </a:r>
            <a:endParaRPr sz="6000" dirty="0">
              <a:solidFill>
                <a:schemeClr val="bg1"/>
              </a:solidFill>
            </a:endParaRPr>
          </a:p>
        </p:txBody>
      </p:sp>
      <p:sp>
        <p:nvSpPr>
          <p:cNvPr id="93" name="Google Shape;93;p14">
            <a:extLst>
              <a:ext uri="{FF2B5EF4-FFF2-40B4-BE49-F238E27FC236}">
                <a16:creationId xmlns:a16="http://schemas.microsoft.com/office/drawing/2014/main" id="{82E4B3A7-ACEF-F199-19A3-3B30B727D510}"/>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endParaRPr lang="en-US" altLang="zh-CN" sz="1200" dirty="0"/>
          </a:p>
        </p:txBody>
      </p:sp>
      <p:sp>
        <p:nvSpPr>
          <p:cNvPr id="94" name="Google Shape;94;p14">
            <a:extLst>
              <a:ext uri="{FF2B5EF4-FFF2-40B4-BE49-F238E27FC236}">
                <a16:creationId xmlns:a16="http://schemas.microsoft.com/office/drawing/2014/main" id="{506674F0-BC9B-5C59-EF3E-A3A8610CEB1F}"/>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3" name="Google Shape;95;p14">
            <a:extLst>
              <a:ext uri="{FF2B5EF4-FFF2-40B4-BE49-F238E27FC236}">
                <a16:creationId xmlns:a16="http://schemas.microsoft.com/office/drawing/2014/main" id="{25F0DBF2-61D9-AC9A-7338-1BA3227DCD63}"/>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400" dirty="0">
                <a:solidFill>
                  <a:schemeClr val="dk1"/>
                </a:solidFill>
              </a:rPr>
              <a:t>Especially for</a:t>
            </a:r>
            <a:r>
              <a:rPr lang="zh-CN" altLang="en-US" sz="2400" dirty="0">
                <a:solidFill>
                  <a:schemeClr val="dk1"/>
                </a:solidFill>
              </a:rPr>
              <a:t> </a:t>
            </a:r>
            <a:r>
              <a:rPr lang="en-US" altLang="zh-CN" sz="2400" dirty="0">
                <a:solidFill>
                  <a:schemeClr val="dk1"/>
                </a:solidFill>
              </a:rPr>
              <a:t>featurization:</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fingerprint</a:t>
            </a:r>
            <a:r>
              <a:rPr lang="zh-CN" altLang="en-US" dirty="0"/>
              <a:t> </a:t>
            </a:r>
            <a:r>
              <a:rPr lang="en-US" altLang="zh-CN" dirty="0"/>
              <a:t>generation</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SMILES canonicalization,</a:t>
            </a:r>
            <a:r>
              <a:rPr lang="zh-CN" altLang="en-US" dirty="0"/>
              <a:t> </a:t>
            </a:r>
            <a:r>
              <a:rPr lang="en-US" altLang="zh-CN" dirty="0"/>
              <a:t>augmentation,</a:t>
            </a:r>
            <a:r>
              <a:rPr lang="zh-CN" altLang="en-US" dirty="0"/>
              <a:t> </a:t>
            </a:r>
            <a:r>
              <a:rPr lang="en-US" altLang="zh-CN" dirty="0"/>
              <a:t>alignment</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molecular</a:t>
            </a:r>
            <a:r>
              <a:rPr lang="zh-CN" altLang="en-US" dirty="0"/>
              <a:t> </a:t>
            </a:r>
            <a:r>
              <a:rPr lang="en-US" altLang="zh-CN" dirty="0"/>
              <a:t>graph</a:t>
            </a:r>
            <a:r>
              <a:rPr lang="zh-CN" altLang="en-US" dirty="0"/>
              <a:t> </a:t>
            </a:r>
            <a:r>
              <a:rPr lang="en-US" altLang="zh-CN" dirty="0"/>
              <a:t>feature</a:t>
            </a:r>
            <a:r>
              <a:rPr lang="zh-CN" altLang="en-US" dirty="0"/>
              <a:t> </a:t>
            </a:r>
            <a:r>
              <a:rPr lang="en-US" altLang="zh-CN" dirty="0"/>
              <a:t>computation</a:t>
            </a:r>
          </a:p>
          <a:p>
            <a:pPr marL="88900" lvl="0" indent="0" algn="l" rtl="0">
              <a:spcBef>
                <a:spcPts val="0"/>
              </a:spcBef>
              <a:spcAft>
                <a:spcPts val="0"/>
              </a:spcAft>
              <a:buClr>
                <a:schemeClr val="dk1"/>
              </a:buClr>
              <a:buSzPts val="2200"/>
              <a:buNone/>
            </a:pPr>
            <a:r>
              <a:rPr lang="en-US" sz="2400" dirty="0">
                <a:solidFill>
                  <a:schemeClr val="dk1"/>
                </a:solidFill>
              </a:rPr>
              <a:t>		</a:t>
            </a:r>
          </a:p>
          <a:p>
            <a:pPr marL="88900" lvl="0" indent="0" algn="l" rtl="0">
              <a:spcBef>
                <a:spcPts val="0"/>
              </a:spcBef>
              <a:spcAft>
                <a:spcPts val="0"/>
              </a:spcAft>
              <a:buClr>
                <a:schemeClr val="dk1"/>
              </a:buClr>
              <a:buSzPts val="2200"/>
              <a:buNone/>
            </a:pPr>
            <a:r>
              <a:rPr lang="en-US" altLang="zh-CN" dirty="0"/>
              <a:t>	For</a:t>
            </a:r>
            <a:r>
              <a:rPr lang="zh-CN" altLang="en-US" dirty="0"/>
              <a:t> </a:t>
            </a:r>
            <a:r>
              <a:rPr lang="en-US" altLang="zh-CN" dirty="0"/>
              <a:t>more</a:t>
            </a:r>
            <a:r>
              <a:rPr lang="zh-CN" altLang="en-US" dirty="0"/>
              <a:t> </a:t>
            </a:r>
            <a:r>
              <a:rPr lang="en-US" altLang="zh-CN" dirty="0"/>
              <a:t>complex</a:t>
            </a:r>
            <a:r>
              <a:rPr lang="zh-CN" altLang="en-US" dirty="0"/>
              <a:t> </a:t>
            </a:r>
            <a:r>
              <a:rPr lang="en-US" altLang="zh-CN" dirty="0"/>
              <a:t>processing in ASKCOS:</a:t>
            </a:r>
          </a:p>
          <a:p>
            <a:pPr marL="88900" lvl="0" indent="0" algn="l" rtl="0">
              <a:spcBef>
                <a:spcPts val="0"/>
              </a:spcBef>
              <a:spcAft>
                <a:spcPts val="0"/>
              </a:spcAft>
              <a:buClr>
                <a:schemeClr val="dk1"/>
              </a:buClr>
              <a:buSzPts val="2200"/>
              <a:buNone/>
            </a:pPr>
            <a:r>
              <a:rPr lang="en-US" sz="2400" dirty="0">
                <a:solidFill>
                  <a:schemeClr val="dk1"/>
                </a:solidFill>
              </a:rPr>
              <a:t>	</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drawing</a:t>
            </a:r>
            <a:endParaRPr lang="en-US" dirty="0"/>
          </a:p>
          <a:p>
            <a:pPr marL="88900" lvl="0" indent="0" algn="l" rtl="0">
              <a:spcBef>
                <a:spcPts val="0"/>
              </a:spcBef>
              <a:spcAft>
                <a:spcPts val="0"/>
              </a:spcAft>
              <a:buClr>
                <a:schemeClr val="dk1"/>
              </a:buClr>
              <a:buSzPts val="2200"/>
              <a:buNone/>
            </a:pPr>
            <a:r>
              <a:rPr lang="en-US" dirty="0"/>
              <a:t>	- template extraction and application</a:t>
            </a:r>
          </a:p>
          <a:p>
            <a:pPr marL="88900" lvl="0" indent="0" algn="l" rtl="0">
              <a:spcBef>
                <a:spcPts val="0"/>
              </a:spcBef>
              <a:spcAft>
                <a:spcPts val="0"/>
              </a:spcAft>
              <a:buClr>
                <a:schemeClr val="dk1"/>
              </a:buClr>
              <a:buSzPts val="2200"/>
              <a:buNone/>
            </a:pPr>
            <a:r>
              <a:rPr lang="en-US" dirty="0"/>
              <a:t>	- alignment between product and reactant graphs</a:t>
            </a:r>
          </a:p>
        </p:txBody>
      </p:sp>
      <p:pic>
        <p:nvPicPr>
          <p:cNvPr id="1028" name="Picture 4">
            <a:extLst>
              <a:ext uri="{FF2B5EF4-FFF2-40B4-BE49-F238E27FC236}">
                <a16:creationId xmlns:a16="http://schemas.microsoft.com/office/drawing/2014/main" id="{9F926014-BE4B-DD57-1B12-94884B12D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600" y="90043"/>
            <a:ext cx="4651600" cy="232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82CB6642-4351-DF5B-B0C1-915FEF99B6B3}"/>
              </a:ext>
            </a:extLst>
          </p:cNvPr>
          <p:cNvPicPr>
            <a:picLocks noChangeAspect="1"/>
          </p:cNvPicPr>
          <p:nvPr/>
        </p:nvPicPr>
        <p:blipFill>
          <a:blip r:embed="rId4"/>
          <a:stretch>
            <a:fillRect/>
          </a:stretch>
        </p:blipFill>
        <p:spPr>
          <a:xfrm>
            <a:off x="9113383" y="2915448"/>
            <a:ext cx="2748944" cy="185133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0E219EB-23D6-34F0-DDD4-D922FC7AA1C5}"/>
              </a:ext>
            </a:extLst>
          </p:cNvPr>
          <p:cNvPicPr>
            <a:picLocks noChangeAspect="1"/>
          </p:cNvPicPr>
          <p:nvPr/>
        </p:nvPicPr>
        <p:blipFill>
          <a:blip r:embed="rId5"/>
          <a:stretch>
            <a:fillRect/>
          </a:stretch>
        </p:blipFill>
        <p:spPr>
          <a:xfrm>
            <a:off x="9210285" y="4862731"/>
            <a:ext cx="2555139" cy="1535325"/>
          </a:xfrm>
          <a:prstGeom prst="rect">
            <a:avLst/>
          </a:prstGeom>
          <a:ln>
            <a:solidFill>
              <a:schemeClr val="tx1"/>
            </a:solidFill>
          </a:ln>
        </p:spPr>
      </p:pic>
    </p:spTree>
    <p:extLst>
      <p:ext uri="{BB962C8B-B14F-4D97-AF65-F5344CB8AC3E}">
        <p14:creationId xmlns:p14="http://schemas.microsoft.com/office/powerpoint/2010/main" val="102394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B1C354D6-267F-4205-5BCF-8AB6D63D260B}"/>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99C102AA-D442-F24D-D065-A210E5A63086}"/>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Other</a:t>
            </a:r>
            <a:r>
              <a:rPr lang="zh-CN" altLang="en-US" sz="3200" dirty="0"/>
              <a:t> </a:t>
            </a:r>
            <a:r>
              <a:rPr lang="en-US" altLang="zh-CN" sz="3200" dirty="0"/>
              <a:t>synthesis</a:t>
            </a:r>
            <a:r>
              <a:rPr lang="zh-CN" altLang="en-US" sz="3200" dirty="0"/>
              <a:t> </a:t>
            </a:r>
            <a:r>
              <a:rPr lang="en-US" altLang="zh-CN" sz="3200" dirty="0"/>
              <a:t>planning</a:t>
            </a:r>
            <a:r>
              <a:rPr lang="zh-CN" altLang="en-US" sz="3200" dirty="0"/>
              <a:t> </a:t>
            </a:r>
            <a:r>
              <a:rPr lang="en-US" altLang="zh-CN" sz="3200" dirty="0"/>
              <a:t>tasks</a:t>
            </a:r>
            <a:r>
              <a:rPr lang="zh-CN" altLang="en-US" sz="3200" dirty="0"/>
              <a:t> </a:t>
            </a:r>
            <a:r>
              <a:rPr lang="en-US" altLang="zh-CN" sz="3200" dirty="0"/>
              <a:t>are</a:t>
            </a:r>
            <a:r>
              <a:rPr lang="zh-CN" altLang="en-US" sz="3200" dirty="0"/>
              <a:t> </a:t>
            </a:r>
            <a:r>
              <a:rPr lang="en-US" altLang="zh-CN" sz="3200" i="1" dirty="0"/>
              <a:t>similar</a:t>
            </a:r>
            <a:endParaRPr sz="3200" dirty="0"/>
          </a:p>
        </p:txBody>
      </p:sp>
      <p:sp>
        <p:nvSpPr>
          <p:cNvPr id="93" name="Google Shape;93;p14">
            <a:extLst>
              <a:ext uri="{FF2B5EF4-FFF2-40B4-BE49-F238E27FC236}">
                <a16:creationId xmlns:a16="http://schemas.microsoft.com/office/drawing/2014/main" id="{DBBF789A-C12D-A839-C778-5738DA175007}"/>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endParaRPr lang="en-US" altLang="zh-CN" sz="1200" dirty="0"/>
          </a:p>
        </p:txBody>
      </p:sp>
      <p:sp>
        <p:nvSpPr>
          <p:cNvPr id="94" name="Google Shape;94;p14">
            <a:extLst>
              <a:ext uri="{FF2B5EF4-FFF2-40B4-BE49-F238E27FC236}">
                <a16:creationId xmlns:a16="http://schemas.microsoft.com/office/drawing/2014/main" id="{A7CF1EA9-96CD-63E8-FBBF-59B7B1634A5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3" name="Google Shape;95;p14">
            <a:extLst>
              <a:ext uri="{FF2B5EF4-FFF2-40B4-BE49-F238E27FC236}">
                <a16:creationId xmlns:a16="http://schemas.microsoft.com/office/drawing/2014/main" id="{FB33C3C7-8392-9BF6-5B30-23CF0CEC39D5}"/>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i="1" dirty="0"/>
              <a:t>	</a:t>
            </a:r>
            <a:r>
              <a:rPr lang="en-US" altLang="zh-CN" dirty="0">
                <a:solidFill>
                  <a:schemeClr val="dk1"/>
                </a:solidFill>
              </a:rPr>
              <a:t>Given</a:t>
            </a:r>
            <a:r>
              <a:rPr lang="zh-CN" altLang="en-US" dirty="0">
                <a:solidFill>
                  <a:schemeClr val="dk1"/>
                </a:solidFill>
              </a:rPr>
              <a:t> </a:t>
            </a:r>
            <a:r>
              <a:rPr lang="en-US" altLang="zh-CN" dirty="0">
                <a:solidFill>
                  <a:schemeClr val="dk1"/>
                </a:solidFill>
              </a:rPr>
              <a:t>some</a:t>
            </a:r>
            <a:r>
              <a:rPr lang="zh-CN" altLang="en-US" dirty="0">
                <a:solidFill>
                  <a:schemeClr val="dk1"/>
                </a:solidFill>
              </a:rPr>
              <a:t> </a:t>
            </a:r>
            <a:r>
              <a:rPr lang="en-US" altLang="zh-CN" dirty="0">
                <a:solidFill>
                  <a:schemeClr val="dk1"/>
                </a:solidFill>
              </a:rPr>
              <a:t>molecules</a:t>
            </a:r>
            <a:r>
              <a:rPr lang="zh-CN" altLang="en-US" dirty="0">
                <a:solidFill>
                  <a:schemeClr val="dk1"/>
                </a:solidFill>
              </a:rPr>
              <a:t> </a:t>
            </a:r>
            <a:r>
              <a:rPr lang="en-US" altLang="zh-CN" dirty="0">
                <a:solidFill>
                  <a:schemeClr val="dk1"/>
                </a:solidFill>
              </a:rPr>
              <a:t>or</a:t>
            </a:r>
            <a:r>
              <a:rPr lang="zh-CN" altLang="en-US" dirty="0">
                <a:solidFill>
                  <a:schemeClr val="dk1"/>
                </a:solidFill>
              </a:rPr>
              <a:t> </a:t>
            </a:r>
            <a:r>
              <a:rPr lang="en-US" altLang="zh-CN" dirty="0">
                <a:solidFill>
                  <a:schemeClr val="dk1"/>
                </a:solidFill>
              </a:rPr>
              <a:t>reactions,</a:t>
            </a:r>
            <a:r>
              <a:rPr lang="zh-CN" altLang="en-US" dirty="0">
                <a:solidFill>
                  <a:schemeClr val="dk1"/>
                </a:solidFill>
              </a:rPr>
              <a:t> </a:t>
            </a:r>
            <a:r>
              <a:rPr lang="en-US" altLang="zh-CN" dirty="0">
                <a:solidFill>
                  <a:schemeClr val="dk1"/>
                </a:solidFill>
              </a:rPr>
              <a:t>predict</a:t>
            </a:r>
            <a:r>
              <a:rPr lang="zh-CN" altLang="en-US" dirty="0">
                <a:solidFill>
                  <a:schemeClr val="dk1"/>
                </a:solidFill>
              </a:rPr>
              <a:t> </a:t>
            </a:r>
            <a:r>
              <a:rPr lang="en-US" altLang="zh-CN" dirty="0">
                <a:solidFill>
                  <a:schemeClr val="dk1"/>
                </a:solidFill>
              </a:rPr>
              <a:t>molecules</a:t>
            </a:r>
            <a:r>
              <a:rPr lang="zh-CN" altLang="en-US" dirty="0">
                <a:solidFill>
                  <a:schemeClr val="dk1"/>
                </a:solidFill>
              </a:rPr>
              <a:t> </a:t>
            </a:r>
            <a:r>
              <a:rPr lang="en-US" altLang="zh-CN" dirty="0">
                <a:solidFill>
                  <a:schemeClr val="dk1"/>
                </a:solidFill>
              </a:rPr>
              <a:t>and/or</a:t>
            </a:r>
            <a:r>
              <a:rPr lang="zh-CN" altLang="en-US" dirty="0">
                <a:solidFill>
                  <a:schemeClr val="dk1"/>
                </a:solidFill>
              </a:rPr>
              <a:t> </a:t>
            </a:r>
            <a:r>
              <a:rPr lang="en-US" altLang="zh-CN" dirty="0">
                <a:solidFill>
                  <a:schemeClr val="dk1"/>
                </a:solidFill>
              </a:rPr>
              <a:t>values</a:t>
            </a:r>
            <a:endParaRPr lang="en-US" altLang="zh-CN" dirty="0"/>
          </a:p>
          <a:p>
            <a:pPr marL="88900" lvl="0" indent="0" algn="l" rtl="0">
              <a:spcBef>
                <a:spcPts val="0"/>
              </a:spcBef>
              <a:spcAft>
                <a:spcPts val="0"/>
              </a:spcAft>
              <a:buClr>
                <a:schemeClr val="dk1"/>
              </a:buClr>
              <a:buSzPts val="2200"/>
              <a:buNone/>
            </a:pPr>
            <a:r>
              <a:rPr lang="en-US" dirty="0">
                <a:solidFill>
                  <a:schemeClr val="dk1"/>
                </a:solidFill>
              </a:rPr>
              <a:t>		</a:t>
            </a:r>
          </a:p>
          <a:p>
            <a:pPr marL="88900" lvl="0" indent="0" algn="l" rtl="0">
              <a:spcBef>
                <a:spcPts val="0"/>
              </a:spcBef>
              <a:spcAft>
                <a:spcPts val="0"/>
              </a:spcAft>
              <a:buClr>
                <a:schemeClr val="dk1"/>
              </a:buClr>
              <a:buSzPts val="2200"/>
              <a:buNone/>
            </a:pPr>
            <a:r>
              <a:rPr lang="en-US" altLang="zh-CN" dirty="0"/>
              <a:t>	Condition</a:t>
            </a:r>
            <a:r>
              <a:rPr lang="zh-CN" altLang="en-US" dirty="0"/>
              <a:t> </a:t>
            </a:r>
            <a:r>
              <a:rPr lang="en-US" altLang="zh-CN" dirty="0"/>
              <a:t>recommendation:</a:t>
            </a:r>
          </a:p>
          <a:p>
            <a:pPr marL="88900" lvl="0" indent="0" algn="l" rtl="0">
              <a:spcBef>
                <a:spcPts val="0"/>
              </a:spcBef>
              <a:spcAft>
                <a:spcPts val="0"/>
              </a:spcAft>
              <a:buClr>
                <a:schemeClr val="dk1"/>
              </a:buClr>
              <a:buSzPts val="2200"/>
              <a:buNone/>
            </a:pPr>
            <a:r>
              <a:rPr lang="en-US" dirty="0">
                <a:solidFill>
                  <a:schemeClr val="dk1"/>
                </a:solidFill>
              </a:rPr>
              <a:t>	</a:t>
            </a:r>
            <a:r>
              <a:rPr lang="en-US" altLang="zh-CN" dirty="0">
                <a:solidFill>
                  <a:schemeClr val="dk1"/>
                </a:solidFill>
              </a:rPr>
              <a:t>-</a:t>
            </a:r>
            <a:r>
              <a:rPr lang="zh-CN" altLang="en-US" dirty="0">
                <a:solidFill>
                  <a:schemeClr val="dk1"/>
                </a:solidFill>
              </a:rPr>
              <a:t> </a:t>
            </a:r>
            <a:r>
              <a:rPr lang="en-US" altLang="zh-CN" dirty="0"/>
              <a:t>Given</a:t>
            </a:r>
            <a:r>
              <a:rPr lang="zh-CN" altLang="en-US" dirty="0"/>
              <a:t> </a:t>
            </a:r>
            <a:r>
              <a:rPr lang="en-US" altLang="zh-CN" dirty="0"/>
              <a:t>reactants</a:t>
            </a:r>
            <a:r>
              <a:rPr lang="zh-CN" altLang="en-US" dirty="0"/>
              <a:t> </a:t>
            </a:r>
            <a:r>
              <a:rPr lang="en-US" altLang="zh-CN" dirty="0"/>
              <a:t>and</a:t>
            </a:r>
            <a:r>
              <a:rPr lang="zh-CN" altLang="en-US" dirty="0"/>
              <a:t> </a:t>
            </a:r>
            <a:r>
              <a:rPr lang="en-US" altLang="zh-CN" dirty="0"/>
              <a:t>products,</a:t>
            </a:r>
            <a:r>
              <a:rPr lang="zh-CN" altLang="en-US" dirty="0"/>
              <a:t> </a:t>
            </a:r>
            <a:r>
              <a:rPr lang="en-US" altLang="zh-CN" dirty="0"/>
              <a:t>predict</a:t>
            </a:r>
            <a:r>
              <a:rPr lang="zh-CN" altLang="en-US" dirty="0"/>
              <a:t> </a:t>
            </a:r>
            <a:r>
              <a:rPr lang="en-US" altLang="zh-CN" dirty="0"/>
              <a:t>reagent(s),</a:t>
            </a:r>
            <a:r>
              <a:rPr lang="zh-CN" altLang="en-US" dirty="0"/>
              <a:t> </a:t>
            </a:r>
            <a:r>
              <a:rPr lang="en-US" altLang="zh-CN" dirty="0"/>
              <a:t>solvent(s)</a:t>
            </a:r>
            <a:r>
              <a:rPr lang="zh-CN" altLang="en-US" dirty="0"/>
              <a:t> </a:t>
            </a:r>
            <a:r>
              <a:rPr lang="en-US" altLang="zh-CN" dirty="0"/>
              <a:t>and</a:t>
            </a:r>
            <a:r>
              <a:rPr lang="zh-CN" altLang="en-US" dirty="0"/>
              <a:t> </a:t>
            </a:r>
            <a:r>
              <a:rPr lang="en-US" altLang="zh-CN" dirty="0"/>
              <a:t>T</a:t>
            </a:r>
          </a:p>
          <a:p>
            <a:pPr marL="88900" lvl="0" indent="0" algn="l" rtl="0">
              <a:spcBef>
                <a:spcPts val="0"/>
              </a:spcBef>
              <a:spcAft>
                <a:spcPts val="0"/>
              </a:spcAft>
              <a:buClr>
                <a:schemeClr val="dk1"/>
              </a:buClr>
              <a:buSzPts val="2200"/>
              <a:buNone/>
            </a:pPr>
            <a:r>
              <a:rPr lang="en-US" dirty="0">
                <a:solidFill>
                  <a:schemeClr val="dk1"/>
                </a:solidFill>
              </a:rPr>
              <a:t>	</a:t>
            </a:r>
            <a:r>
              <a:rPr lang="en-US" altLang="zh-CN" dirty="0">
                <a:solidFill>
                  <a:schemeClr val="dk1"/>
                </a:solidFill>
              </a:rPr>
              <a:t>-</a:t>
            </a:r>
            <a:r>
              <a:rPr lang="zh-CN" altLang="en-US" dirty="0">
                <a:solidFill>
                  <a:schemeClr val="dk1"/>
                </a:solidFill>
              </a:rPr>
              <a:t> </a:t>
            </a:r>
            <a:r>
              <a:rPr lang="en-US" altLang="zh-CN" dirty="0">
                <a:solidFill>
                  <a:schemeClr val="dk1"/>
                </a:solidFill>
              </a:rPr>
              <a:t>E.g.,</a:t>
            </a:r>
            <a:r>
              <a:rPr lang="zh-CN" altLang="en-US" dirty="0">
                <a:solidFill>
                  <a:schemeClr val="dk1"/>
                </a:solidFill>
              </a:rPr>
              <a:t> </a:t>
            </a:r>
            <a:r>
              <a:rPr lang="en-US" altLang="zh-CN" dirty="0">
                <a:solidFill>
                  <a:schemeClr val="dk1"/>
                </a:solidFill>
              </a:rPr>
              <a:t>sequential</a:t>
            </a:r>
            <a:r>
              <a:rPr lang="zh-CN" altLang="en-US" dirty="0">
                <a:solidFill>
                  <a:schemeClr val="dk1"/>
                </a:solidFill>
              </a:rPr>
              <a:t> </a:t>
            </a:r>
            <a:r>
              <a:rPr lang="en-US" altLang="zh-CN" dirty="0">
                <a:solidFill>
                  <a:schemeClr val="dk1"/>
                </a:solidFill>
              </a:rPr>
              <a:t>or</a:t>
            </a:r>
            <a:r>
              <a:rPr lang="zh-CN" altLang="en-US" dirty="0">
                <a:solidFill>
                  <a:schemeClr val="dk1"/>
                </a:solidFill>
              </a:rPr>
              <a:t> </a:t>
            </a:r>
            <a:r>
              <a:rPr lang="en-US" altLang="zh-CN" dirty="0">
                <a:solidFill>
                  <a:schemeClr val="dk1"/>
                </a:solidFill>
              </a:rPr>
              <a:t>one-shot</a:t>
            </a:r>
            <a:r>
              <a:rPr lang="zh-CN" altLang="en-US" dirty="0">
                <a:solidFill>
                  <a:schemeClr val="dk1"/>
                </a:solidFill>
              </a:rPr>
              <a:t> </a:t>
            </a:r>
            <a:r>
              <a:rPr lang="en-US" altLang="zh-CN" dirty="0">
                <a:solidFill>
                  <a:schemeClr val="dk1"/>
                </a:solidFill>
              </a:rPr>
              <a:t>prediction</a:t>
            </a:r>
            <a:endParaRPr lang="en-US" dirty="0">
              <a:solidFill>
                <a:schemeClr val="dk1"/>
              </a:solidFill>
            </a:endParaRPr>
          </a:p>
          <a:p>
            <a:pPr marL="88900" lvl="0" indent="0" algn="l" rtl="0">
              <a:spcBef>
                <a:spcPts val="0"/>
              </a:spcBef>
              <a:spcAft>
                <a:spcPts val="0"/>
              </a:spcAft>
              <a:buClr>
                <a:schemeClr val="dk1"/>
              </a:buClr>
              <a:buSzPts val="2200"/>
              <a:buNone/>
            </a:pPr>
            <a:endParaRPr lang="en-US" dirty="0">
              <a:solidFill>
                <a:schemeClr val="dk1"/>
              </a:solidFill>
            </a:endParaRPr>
          </a:p>
        </p:txBody>
      </p:sp>
    </p:spTree>
    <p:extLst>
      <p:ext uri="{BB962C8B-B14F-4D97-AF65-F5344CB8AC3E}">
        <p14:creationId xmlns:p14="http://schemas.microsoft.com/office/powerpoint/2010/main" val="1315579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B3FF8FE-E627-4F54-91C8-0676DFAFEE48}"/>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F5F32559-6EAF-8A05-B524-1CA4B7E3259E}"/>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Other</a:t>
            </a:r>
            <a:r>
              <a:rPr lang="zh-CN" altLang="en-US" sz="3200" dirty="0"/>
              <a:t> </a:t>
            </a:r>
            <a:r>
              <a:rPr lang="en-US" altLang="zh-CN" sz="3200" dirty="0"/>
              <a:t>synthesis</a:t>
            </a:r>
            <a:r>
              <a:rPr lang="zh-CN" altLang="en-US" sz="3200" dirty="0"/>
              <a:t> </a:t>
            </a:r>
            <a:r>
              <a:rPr lang="en-US" altLang="zh-CN" sz="3200" dirty="0"/>
              <a:t>planning</a:t>
            </a:r>
            <a:r>
              <a:rPr lang="zh-CN" altLang="en-US" sz="3200" dirty="0"/>
              <a:t> </a:t>
            </a:r>
            <a:r>
              <a:rPr lang="en-US" altLang="zh-CN" sz="3200" dirty="0"/>
              <a:t>tasks</a:t>
            </a:r>
            <a:r>
              <a:rPr lang="zh-CN" altLang="en-US" sz="3200" dirty="0"/>
              <a:t> </a:t>
            </a:r>
            <a:r>
              <a:rPr lang="en-US" altLang="zh-CN" sz="3200" dirty="0"/>
              <a:t>are</a:t>
            </a:r>
            <a:r>
              <a:rPr lang="zh-CN" altLang="en-US" sz="3200" dirty="0"/>
              <a:t> </a:t>
            </a:r>
            <a:r>
              <a:rPr lang="en-US" altLang="zh-CN" sz="3200" i="1" dirty="0"/>
              <a:t>similar</a:t>
            </a:r>
            <a:endParaRPr sz="3200" dirty="0"/>
          </a:p>
        </p:txBody>
      </p:sp>
      <p:sp>
        <p:nvSpPr>
          <p:cNvPr id="93" name="Google Shape;93;p14">
            <a:extLst>
              <a:ext uri="{FF2B5EF4-FFF2-40B4-BE49-F238E27FC236}">
                <a16:creationId xmlns:a16="http://schemas.microsoft.com/office/drawing/2014/main" id="{9EFF799D-979A-A1DF-1C84-6C87704A437C}"/>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endParaRPr lang="en-US" altLang="zh-CN" sz="1200" dirty="0"/>
          </a:p>
        </p:txBody>
      </p:sp>
      <p:sp>
        <p:nvSpPr>
          <p:cNvPr id="94" name="Google Shape;94;p14">
            <a:extLst>
              <a:ext uri="{FF2B5EF4-FFF2-40B4-BE49-F238E27FC236}">
                <a16:creationId xmlns:a16="http://schemas.microsoft.com/office/drawing/2014/main" id="{A2C4E4F4-70AA-B398-528E-81D3835E28CB}"/>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3" name="Google Shape;95;p14">
            <a:extLst>
              <a:ext uri="{FF2B5EF4-FFF2-40B4-BE49-F238E27FC236}">
                <a16:creationId xmlns:a16="http://schemas.microsoft.com/office/drawing/2014/main" id="{F0185FAE-350F-126B-89CB-D3670012A070}"/>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400" dirty="0">
                <a:solidFill>
                  <a:schemeClr val="bg1">
                    <a:lumMod val="85000"/>
                  </a:schemeClr>
                </a:solidFill>
              </a:rPr>
              <a:t>Given</a:t>
            </a:r>
            <a:r>
              <a:rPr lang="zh-CN" altLang="en-US" sz="2400" dirty="0">
                <a:solidFill>
                  <a:schemeClr val="bg1">
                    <a:lumMod val="85000"/>
                  </a:schemeClr>
                </a:solidFill>
              </a:rPr>
              <a:t> </a:t>
            </a:r>
            <a:r>
              <a:rPr lang="en-US" altLang="zh-CN" sz="2400" dirty="0">
                <a:solidFill>
                  <a:schemeClr val="bg1">
                    <a:lumMod val="85000"/>
                  </a:schemeClr>
                </a:solidFill>
              </a:rPr>
              <a:t>some</a:t>
            </a:r>
            <a:r>
              <a:rPr lang="zh-CN" altLang="en-US" sz="2400" dirty="0">
                <a:solidFill>
                  <a:schemeClr val="bg1">
                    <a:lumMod val="85000"/>
                  </a:schemeClr>
                </a:solidFill>
              </a:rPr>
              <a:t> </a:t>
            </a:r>
            <a:r>
              <a:rPr lang="en-US" altLang="zh-CN" sz="2400" dirty="0">
                <a:solidFill>
                  <a:schemeClr val="bg1">
                    <a:lumMod val="85000"/>
                  </a:schemeClr>
                </a:solidFill>
              </a:rPr>
              <a:t>molecules</a:t>
            </a:r>
            <a:r>
              <a:rPr lang="zh-CN" altLang="en-US" sz="2400" dirty="0">
                <a:solidFill>
                  <a:schemeClr val="bg1">
                    <a:lumMod val="85000"/>
                  </a:schemeClr>
                </a:solidFill>
              </a:rPr>
              <a:t> </a:t>
            </a:r>
            <a:r>
              <a:rPr lang="en-US" altLang="zh-CN" sz="2400" dirty="0">
                <a:solidFill>
                  <a:schemeClr val="bg1">
                    <a:lumMod val="85000"/>
                  </a:schemeClr>
                </a:solidFill>
              </a:rPr>
              <a:t>or</a:t>
            </a:r>
            <a:r>
              <a:rPr lang="zh-CN" altLang="en-US" sz="2400" dirty="0">
                <a:solidFill>
                  <a:schemeClr val="bg1">
                    <a:lumMod val="85000"/>
                  </a:schemeClr>
                </a:solidFill>
              </a:rPr>
              <a:t> </a:t>
            </a:r>
            <a:r>
              <a:rPr lang="en-US" altLang="zh-CN" sz="2400" dirty="0">
                <a:solidFill>
                  <a:schemeClr val="bg1">
                    <a:lumMod val="85000"/>
                  </a:schemeClr>
                </a:solidFill>
              </a:rPr>
              <a:t>reactions,</a:t>
            </a:r>
            <a:r>
              <a:rPr lang="zh-CN" altLang="en-US" sz="2400" dirty="0">
                <a:solidFill>
                  <a:schemeClr val="bg1">
                    <a:lumMod val="85000"/>
                  </a:schemeClr>
                </a:solidFill>
              </a:rPr>
              <a:t> </a:t>
            </a:r>
            <a:r>
              <a:rPr lang="en-US" altLang="zh-CN" sz="2400" dirty="0">
                <a:solidFill>
                  <a:schemeClr val="bg1">
                    <a:lumMod val="85000"/>
                  </a:schemeClr>
                </a:solidFill>
              </a:rPr>
              <a:t>predict</a:t>
            </a:r>
            <a:r>
              <a:rPr lang="zh-CN" altLang="en-US" sz="2400" dirty="0">
                <a:solidFill>
                  <a:schemeClr val="bg1">
                    <a:lumMod val="85000"/>
                  </a:schemeClr>
                </a:solidFill>
              </a:rPr>
              <a:t> </a:t>
            </a:r>
            <a:r>
              <a:rPr lang="en-US" altLang="zh-CN" sz="2400" dirty="0">
                <a:solidFill>
                  <a:schemeClr val="bg1">
                    <a:lumMod val="85000"/>
                  </a:schemeClr>
                </a:solidFill>
              </a:rPr>
              <a:t>molecules</a:t>
            </a:r>
            <a:r>
              <a:rPr lang="zh-CN" altLang="en-US" sz="2400" dirty="0">
                <a:solidFill>
                  <a:schemeClr val="bg1">
                    <a:lumMod val="85000"/>
                  </a:schemeClr>
                </a:solidFill>
              </a:rPr>
              <a:t> </a:t>
            </a:r>
            <a:r>
              <a:rPr lang="en-US" altLang="zh-CN" sz="2400" dirty="0">
                <a:solidFill>
                  <a:schemeClr val="bg1">
                    <a:lumMod val="85000"/>
                  </a:schemeClr>
                </a:solidFill>
              </a:rPr>
              <a:t>and/or</a:t>
            </a:r>
            <a:r>
              <a:rPr lang="zh-CN" altLang="en-US" sz="2400" dirty="0">
                <a:solidFill>
                  <a:schemeClr val="bg1">
                    <a:lumMod val="85000"/>
                  </a:schemeClr>
                </a:solidFill>
              </a:rPr>
              <a:t> </a:t>
            </a:r>
            <a:r>
              <a:rPr lang="en-US" altLang="zh-CN" sz="2400" dirty="0">
                <a:solidFill>
                  <a:schemeClr val="bg1">
                    <a:lumMod val="85000"/>
                  </a:schemeClr>
                </a:solidFill>
              </a:rPr>
              <a:t>values</a:t>
            </a:r>
            <a:endParaRPr lang="en-US" altLang="zh-CN" dirty="0">
              <a:solidFill>
                <a:schemeClr val="bg1">
                  <a:lumMod val="85000"/>
                </a:schemeClr>
              </a:solidFill>
            </a:endParaRPr>
          </a:p>
          <a:p>
            <a:pPr marL="88900" lvl="0" indent="0" algn="l" rtl="0">
              <a:spcBef>
                <a:spcPts val="0"/>
              </a:spcBef>
              <a:spcAft>
                <a:spcPts val="0"/>
              </a:spcAft>
              <a:buClr>
                <a:schemeClr val="dk1"/>
              </a:buClr>
              <a:buSzPts val="2200"/>
              <a:buNone/>
            </a:pPr>
            <a:r>
              <a:rPr lang="en-US" sz="2400" dirty="0">
                <a:solidFill>
                  <a:schemeClr val="bg1">
                    <a:lumMod val="85000"/>
                  </a:schemeClr>
                </a:solidFill>
              </a:rPr>
              <a:t>		</a:t>
            </a:r>
          </a:p>
          <a:p>
            <a:pPr marL="88900" lvl="0" indent="0" algn="l" rtl="0">
              <a:spcBef>
                <a:spcPts val="0"/>
              </a:spcBef>
              <a:spcAft>
                <a:spcPts val="0"/>
              </a:spcAft>
              <a:buClr>
                <a:schemeClr val="dk1"/>
              </a:buClr>
              <a:buSzPts val="2200"/>
              <a:buNone/>
            </a:pPr>
            <a:r>
              <a:rPr lang="en-US" altLang="zh-CN" dirty="0">
                <a:solidFill>
                  <a:schemeClr val="bg1">
                    <a:lumMod val="85000"/>
                  </a:schemeClr>
                </a:solidFill>
              </a:rPr>
              <a:t>	Condition</a:t>
            </a:r>
            <a:r>
              <a:rPr lang="zh-CN" altLang="en-US" dirty="0">
                <a:solidFill>
                  <a:schemeClr val="bg1">
                    <a:lumMod val="85000"/>
                  </a:schemeClr>
                </a:solidFill>
              </a:rPr>
              <a:t> </a:t>
            </a:r>
            <a:r>
              <a:rPr lang="en-US" altLang="zh-CN" dirty="0">
                <a:solidFill>
                  <a:schemeClr val="bg1">
                    <a:lumMod val="85000"/>
                  </a:schemeClr>
                </a:solidFill>
              </a:rPr>
              <a:t>recommendation:</a:t>
            </a:r>
          </a:p>
          <a:p>
            <a:pPr marL="88900" lvl="0" indent="0" algn="l" rtl="0">
              <a:spcBef>
                <a:spcPts val="0"/>
              </a:spcBef>
              <a:spcAft>
                <a:spcPts val="0"/>
              </a:spcAft>
              <a:buClr>
                <a:schemeClr val="dk1"/>
              </a:buClr>
              <a:buSzPts val="2200"/>
              <a:buNone/>
            </a:pPr>
            <a:r>
              <a:rPr lang="en-US" sz="2400" dirty="0">
                <a:solidFill>
                  <a:schemeClr val="bg1">
                    <a:lumMod val="85000"/>
                  </a:schemeClr>
                </a:solidFill>
              </a:rPr>
              <a:t>	</a:t>
            </a:r>
            <a:r>
              <a:rPr lang="en-US" altLang="zh-CN" sz="2400" dirty="0">
                <a:solidFill>
                  <a:schemeClr val="bg1">
                    <a:lumMod val="85000"/>
                  </a:schemeClr>
                </a:solidFill>
              </a:rPr>
              <a:t>-</a:t>
            </a:r>
            <a:r>
              <a:rPr lang="zh-CN" altLang="en-US" sz="2400" dirty="0">
                <a:solidFill>
                  <a:schemeClr val="bg1">
                    <a:lumMod val="85000"/>
                  </a:schemeClr>
                </a:solidFill>
              </a:rPr>
              <a:t> </a:t>
            </a:r>
            <a:r>
              <a:rPr lang="en-US" altLang="zh-CN" dirty="0">
                <a:solidFill>
                  <a:schemeClr val="bg1">
                    <a:lumMod val="85000"/>
                  </a:schemeClr>
                </a:solidFill>
              </a:rPr>
              <a:t>Given</a:t>
            </a:r>
            <a:r>
              <a:rPr lang="zh-CN" altLang="en-US" dirty="0">
                <a:solidFill>
                  <a:schemeClr val="bg1">
                    <a:lumMod val="85000"/>
                  </a:schemeClr>
                </a:solidFill>
              </a:rPr>
              <a:t> </a:t>
            </a:r>
            <a:r>
              <a:rPr lang="en-US" altLang="zh-CN" dirty="0">
                <a:solidFill>
                  <a:schemeClr val="bg1">
                    <a:lumMod val="85000"/>
                  </a:schemeClr>
                </a:solidFill>
              </a:rPr>
              <a:t>reactants</a:t>
            </a:r>
            <a:r>
              <a:rPr lang="zh-CN" altLang="en-US" dirty="0">
                <a:solidFill>
                  <a:schemeClr val="bg1">
                    <a:lumMod val="85000"/>
                  </a:schemeClr>
                </a:solidFill>
              </a:rPr>
              <a:t> </a:t>
            </a:r>
            <a:r>
              <a:rPr lang="en-US" altLang="zh-CN" dirty="0">
                <a:solidFill>
                  <a:schemeClr val="bg1">
                    <a:lumMod val="85000"/>
                  </a:schemeClr>
                </a:solidFill>
              </a:rPr>
              <a:t>and</a:t>
            </a:r>
            <a:r>
              <a:rPr lang="zh-CN" altLang="en-US" dirty="0">
                <a:solidFill>
                  <a:schemeClr val="bg1">
                    <a:lumMod val="85000"/>
                  </a:schemeClr>
                </a:solidFill>
              </a:rPr>
              <a:t> </a:t>
            </a:r>
            <a:r>
              <a:rPr lang="en-US" altLang="zh-CN" dirty="0">
                <a:solidFill>
                  <a:schemeClr val="bg1">
                    <a:lumMod val="85000"/>
                  </a:schemeClr>
                </a:solidFill>
              </a:rPr>
              <a:t>products,</a:t>
            </a:r>
            <a:r>
              <a:rPr lang="zh-CN" altLang="en-US" dirty="0">
                <a:solidFill>
                  <a:schemeClr val="bg1">
                    <a:lumMod val="85000"/>
                  </a:schemeClr>
                </a:solidFill>
              </a:rPr>
              <a:t> </a:t>
            </a:r>
            <a:r>
              <a:rPr lang="en-US" altLang="zh-CN" dirty="0">
                <a:solidFill>
                  <a:schemeClr val="bg1">
                    <a:lumMod val="85000"/>
                  </a:schemeClr>
                </a:solidFill>
              </a:rPr>
              <a:t>predict</a:t>
            </a:r>
            <a:r>
              <a:rPr lang="zh-CN" altLang="en-US" dirty="0">
                <a:solidFill>
                  <a:schemeClr val="bg1">
                    <a:lumMod val="85000"/>
                  </a:schemeClr>
                </a:solidFill>
              </a:rPr>
              <a:t> </a:t>
            </a:r>
            <a:r>
              <a:rPr lang="en-US" altLang="zh-CN" dirty="0">
                <a:solidFill>
                  <a:schemeClr val="bg1">
                    <a:lumMod val="85000"/>
                  </a:schemeClr>
                </a:solidFill>
              </a:rPr>
              <a:t>reagent(s),</a:t>
            </a:r>
            <a:r>
              <a:rPr lang="zh-CN" altLang="en-US" dirty="0">
                <a:solidFill>
                  <a:schemeClr val="bg1">
                    <a:lumMod val="85000"/>
                  </a:schemeClr>
                </a:solidFill>
              </a:rPr>
              <a:t> </a:t>
            </a:r>
            <a:r>
              <a:rPr lang="en-US" altLang="zh-CN" dirty="0">
                <a:solidFill>
                  <a:schemeClr val="bg1">
                    <a:lumMod val="85000"/>
                  </a:schemeClr>
                </a:solidFill>
              </a:rPr>
              <a:t>solvent(s)</a:t>
            </a:r>
            <a:r>
              <a:rPr lang="zh-CN" altLang="en-US" dirty="0">
                <a:solidFill>
                  <a:schemeClr val="bg1">
                    <a:lumMod val="85000"/>
                  </a:schemeClr>
                </a:solidFill>
              </a:rPr>
              <a:t> </a:t>
            </a:r>
            <a:r>
              <a:rPr lang="en-US" altLang="zh-CN" dirty="0">
                <a:solidFill>
                  <a:schemeClr val="bg1">
                    <a:lumMod val="85000"/>
                  </a:schemeClr>
                </a:solidFill>
              </a:rPr>
              <a:t>and</a:t>
            </a:r>
            <a:r>
              <a:rPr lang="zh-CN" altLang="en-US" dirty="0">
                <a:solidFill>
                  <a:schemeClr val="bg1">
                    <a:lumMod val="85000"/>
                  </a:schemeClr>
                </a:solidFill>
              </a:rPr>
              <a:t> </a:t>
            </a:r>
            <a:r>
              <a:rPr lang="en-US" altLang="zh-CN" dirty="0">
                <a:solidFill>
                  <a:schemeClr val="bg1">
                    <a:lumMod val="85000"/>
                  </a:schemeClr>
                </a:solidFill>
              </a:rPr>
              <a:t>T</a:t>
            </a:r>
          </a:p>
          <a:p>
            <a:pPr marL="88900" lvl="0" indent="0" algn="l" rtl="0">
              <a:spcBef>
                <a:spcPts val="0"/>
              </a:spcBef>
              <a:spcAft>
                <a:spcPts val="0"/>
              </a:spcAft>
              <a:buClr>
                <a:schemeClr val="dk1"/>
              </a:buClr>
              <a:buSzPts val="2200"/>
              <a:buNone/>
            </a:pPr>
            <a:r>
              <a:rPr lang="en-US" sz="2400" dirty="0">
                <a:solidFill>
                  <a:schemeClr val="bg1">
                    <a:lumMod val="85000"/>
                  </a:schemeClr>
                </a:solidFill>
              </a:rPr>
              <a:t>	</a:t>
            </a:r>
            <a:r>
              <a:rPr lang="en-US" altLang="zh-CN" sz="2400" dirty="0">
                <a:solidFill>
                  <a:schemeClr val="bg1">
                    <a:lumMod val="85000"/>
                  </a:schemeClr>
                </a:solidFill>
              </a:rPr>
              <a:t>-</a:t>
            </a:r>
            <a:r>
              <a:rPr lang="zh-CN" altLang="en-US" sz="2400" dirty="0">
                <a:solidFill>
                  <a:schemeClr val="bg1">
                    <a:lumMod val="85000"/>
                  </a:schemeClr>
                </a:solidFill>
              </a:rPr>
              <a:t> </a:t>
            </a:r>
            <a:r>
              <a:rPr lang="en-US" altLang="zh-CN" sz="2400" dirty="0">
                <a:solidFill>
                  <a:schemeClr val="bg1">
                    <a:lumMod val="85000"/>
                  </a:schemeClr>
                </a:solidFill>
              </a:rPr>
              <a:t>E.g.,</a:t>
            </a:r>
            <a:r>
              <a:rPr lang="zh-CN" altLang="en-US" sz="2400" dirty="0">
                <a:solidFill>
                  <a:schemeClr val="bg1">
                    <a:lumMod val="85000"/>
                  </a:schemeClr>
                </a:solidFill>
              </a:rPr>
              <a:t> </a:t>
            </a:r>
            <a:r>
              <a:rPr lang="en-US" altLang="zh-CN" sz="2400" dirty="0">
                <a:solidFill>
                  <a:schemeClr val="bg1">
                    <a:lumMod val="85000"/>
                  </a:schemeClr>
                </a:solidFill>
              </a:rPr>
              <a:t>sequential</a:t>
            </a:r>
            <a:r>
              <a:rPr lang="zh-CN" altLang="en-US" sz="2400" dirty="0">
                <a:solidFill>
                  <a:schemeClr val="bg1">
                    <a:lumMod val="85000"/>
                  </a:schemeClr>
                </a:solidFill>
              </a:rPr>
              <a:t> </a:t>
            </a:r>
            <a:r>
              <a:rPr lang="en-US" altLang="zh-CN" sz="2400" dirty="0">
                <a:solidFill>
                  <a:schemeClr val="bg1">
                    <a:lumMod val="85000"/>
                  </a:schemeClr>
                </a:solidFill>
              </a:rPr>
              <a:t>or</a:t>
            </a:r>
            <a:r>
              <a:rPr lang="zh-CN" altLang="en-US" sz="2400" dirty="0">
                <a:solidFill>
                  <a:schemeClr val="bg1">
                    <a:lumMod val="85000"/>
                  </a:schemeClr>
                </a:solidFill>
              </a:rPr>
              <a:t> </a:t>
            </a:r>
            <a:r>
              <a:rPr lang="en-US" altLang="zh-CN" sz="2400" dirty="0">
                <a:solidFill>
                  <a:schemeClr val="bg1">
                    <a:lumMod val="85000"/>
                  </a:schemeClr>
                </a:solidFill>
              </a:rPr>
              <a:t>one-shot</a:t>
            </a:r>
            <a:r>
              <a:rPr lang="zh-CN" altLang="en-US" sz="2400" dirty="0">
                <a:solidFill>
                  <a:schemeClr val="bg1">
                    <a:lumMod val="85000"/>
                  </a:schemeClr>
                </a:solidFill>
              </a:rPr>
              <a:t> </a:t>
            </a:r>
            <a:r>
              <a:rPr lang="en-US" altLang="zh-CN" sz="2400" dirty="0">
                <a:solidFill>
                  <a:schemeClr val="bg1">
                    <a:lumMod val="85000"/>
                  </a:schemeClr>
                </a:solidFill>
              </a:rPr>
              <a:t>prediction</a:t>
            </a:r>
            <a:endParaRPr lang="en-US" sz="2400" dirty="0">
              <a:solidFill>
                <a:schemeClr val="bg1">
                  <a:lumMod val="85000"/>
                </a:schemeClr>
              </a:solidFill>
            </a:endParaRPr>
          </a:p>
          <a:p>
            <a:pPr marL="88900" lvl="0" indent="0" algn="l" rtl="0">
              <a:spcBef>
                <a:spcPts val="0"/>
              </a:spcBef>
              <a:spcAft>
                <a:spcPts val="0"/>
              </a:spcAft>
              <a:buClr>
                <a:schemeClr val="dk1"/>
              </a:buClr>
              <a:buSzPts val="2200"/>
              <a:buNone/>
            </a:pPr>
            <a:endParaRPr lang="en-US" sz="2400" dirty="0">
              <a:solidFill>
                <a:schemeClr val="dk1"/>
              </a:solidFill>
            </a:endParaRPr>
          </a:p>
          <a:p>
            <a:pPr marL="88900" lvl="0" indent="0" algn="l" rtl="0">
              <a:spcBef>
                <a:spcPts val="0"/>
              </a:spcBef>
              <a:spcAft>
                <a:spcPts val="0"/>
              </a:spcAft>
              <a:buClr>
                <a:schemeClr val="dk1"/>
              </a:buClr>
              <a:buSzPts val="2200"/>
              <a:buNone/>
            </a:pPr>
            <a:r>
              <a:rPr lang="en-US" dirty="0"/>
              <a:t>	</a:t>
            </a:r>
            <a:r>
              <a:rPr lang="en-US" altLang="zh-CN" dirty="0"/>
              <a:t>Major</a:t>
            </a:r>
            <a:r>
              <a:rPr lang="zh-CN" altLang="en-US" dirty="0"/>
              <a:t> </a:t>
            </a:r>
            <a:r>
              <a:rPr lang="en-US" altLang="zh-CN" dirty="0"/>
              <a:t>product</a:t>
            </a:r>
            <a:r>
              <a:rPr lang="zh-CN" altLang="en-US" dirty="0"/>
              <a:t> </a:t>
            </a:r>
            <a:r>
              <a:rPr lang="en-US" altLang="zh-CN" dirty="0"/>
              <a:t>prediction:</a:t>
            </a:r>
          </a:p>
          <a:p>
            <a:pPr marL="88900" lvl="0" indent="0" algn="l" rtl="0">
              <a:spcBef>
                <a:spcPts val="0"/>
              </a:spcBef>
              <a:spcAft>
                <a:spcPts val="0"/>
              </a:spcAft>
              <a:buClr>
                <a:schemeClr val="dk1"/>
              </a:buClr>
              <a:buSzPts val="2200"/>
              <a:buNone/>
            </a:pPr>
            <a:r>
              <a:rPr lang="en-US" sz="2400" dirty="0">
                <a:solidFill>
                  <a:schemeClr val="dk1"/>
                </a:solidFill>
              </a:rPr>
              <a:t>	</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One-step</a:t>
            </a:r>
            <a:r>
              <a:rPr lang="zh-CN" altLang="en-US" sz="2400" dirty="0">
                <a:solidFill>
                  <a:schemeClr val="dk1"/>
                </a:solidFill>
              </a:rPr>
              <a:t> </a:t>
            </a:r>
            <a:r>
              <a:rPr lang="en-US" altLang="zh-CN" sz="2400" dirty="0">
                <a:solidFill>
                  <a:schemeClr val="dk1"/>
                </a:solidFill>
              </a:rPr>
              <a:t>retrosynthesis</a:t>
            </a:r>
            <a:r>
              <a:rPr lang="zh-CN" altLang="en-US" sz="2400" dirty="0">
                <a:solidFill>
                  <a:schemeClr val="dk1"/>
                </a:solidFill>
              </a:rPr>
              <a:t> </a:t>
            </a:r>
            <a:r>
              <a:rPr lang="en-US" altLang="zh-CN" sz="2400" dirty="0">
                <a:solidFill>
                  <a:schemeClr val="dk1"/>
                </a:solidFill>
              </a:rPr>
              <a:t>in</a:t>
            </a:r>
            <a:r>
              <a:rPr lang="zh-CN" altLang="en-US" sz="2400" dirty="0">
                <a:solidFill>
                  <a:schemeClr val="dk1"/>
                </a:solidFill>
              </a:rPr>
              <a:t> </a:t>
            </a:r>
            <a:r>
              <a:rPr lang="en-US" altLang="zh-CN" sz="2400" dirty="0">
                <a:solidFill>
                  <a:schemeClr val="dk1"/>
                </a:solidFill>
              </a:rPr>
              <a:t>the</a:t>
            </a:r>
            <a:r>
              <a:rPr lang="zh-CN" altLang="en-US" sz="2400" dirty="0">
                <a:solidFill>
                  <a:schemeClr val="dk1"/>
                </a:solidFill>
              </a:rPr>
              <a:t> </a:t>
            </a:r>
            <a:r>
              <a:rPr lang="en-US" altLang="zh-CN" sz="2400" dirty="0">
                <a:solidFill>
                  <a:schemeClr val="dk1"/>
                </a:solidFill>
              </a:rPr>
              <a:t>reverse</a:t>
            </a:r>
            <a:r>
              <a:rPr lang="zh-CN" altLang="en-US" sz="2400" dirty="0">
                <a:solidFill>
                  <a:schemeClr val="dk1"/>
                </a:solidFill>
              </a:rPr>
              <a:t> </a:t>
            </a:r>
            <a:r>
              <a:rPr lang="en-US" altLang="zh-CN" sz="2400" dirty="0">
                <a:solidFill>
                  <a:schemeClr val="dk1"/>
                </a:solidFill>
              </a:rPr>
              <a:t>direction</a:t>
            </a:r>
          </a:p>
          <a:p>
            <a:pPr marL="88900" lvl="0" indent="0" algn="l" rtl="0">
              <a:spcBef>
                <a:spcPts val="0"/>
              </a:spcBef>
              <a:spcAft>
                <a:spcPts val="0"/>
              </a:spcAft>
              <a:buClr>
                <a:schemeClr val="dk1"/>
              </a:buClr>
              <a:buSzPts val="2200"/>
              <a:buNone/>
            </a:pPr>
            <a:r>
              <a:rPr lang="en-US" altLang="zh-CN" dirty="0"/>
              <a:t>	-</a:t>
            </a:r>
            <a:r>
              <a:rPr lang="zh-CN" altLang="en-US" dirty="0"/>
              <a:t> </a:t>
            </a:r>
            <a:r>
              <a:rPr lang="en-US" altLang="zh-CN" dirty="0"/>
              <a:t>More</a:t>
            </a:r>
            <a:r>
              <a:rPr lang="zh-CN" altLang="en-US" dirty="0"/>
              <a:t> </a:t>
            </a:r>
            <a:r>
              <a:rPr lang="en-US" altLang="zh-CN" dirty="0"/>
              <a:t>objective</a:t>
            </a:r>
            <a:endParaRPr lang="en-US" altLang="zh-CN" sz="2400" dirty="0">
              <a:solidFill>
                <a:schemeClr val="dk1"/>
              </a:solidFill>
            </a:endParaRPr>
          </a:p>
          <a:p>
            <a:pPr marL="88900" lvl="0" indent="0" algn="l" rtl="0">
              <a:spcBef>
                <a:spcPts val="0"/>
              </a:spcBef>
              <a:spcAft>
                <a:spcPts val="0"/>
              </a:spcAft>
              <a:buClr>
                <a:schemeClr val="dk1"/>
              </a:buClr>
              <a:buSzPts val="2200"/>
              <a:buNone/>
            </a:pPr>
            <a:r>
              <a:rPr lang="en-US" dirty="0"/>
              <a:t>	</a:t>
            </a:r>
            <a:r>
              <a:rPr lang="en-US" altLang="zh-CN" dirty="0"/>
              <a:t>-</a:t>
            </a:r>
            <a:r>
              <a:rPr lang="zh-CN" altLang="en-US" dirty="0"/>
              <a:t> </a:t>
            </a:r>
            <a:r>
              <a:rPr lang="en-US" altLang="zh-CN" dirty="0"/>
              <a:t>Somewhat</a:t>
            </a:r>
            <a:r>
              <a:rPr lang="zh-CN" altLang="en-US" dirty="0"/>
              <a:t> </a:t>
            </a:r>
            <a:r>
              <a:rPr lang="en-US" altLang="zh-CN" dirty="0"/>
              <a:t>dominated</a:t>
            </a:r>
            <a:r>
              <a:rPr lang="zh-CN" altLang="en-US" dirty="0"/>
              <a:t> </a:t>
            </a:r>
            <a:r>
              <a:rPr lang="en-US" altLang="zh-CN" dirty="0"/>
              <a:t>by</a:t>
            </a:r>
            <a:r>
              <a:rPr lang="zh-CN" altLang="en-US" dirty="0"/>
              <a:t> </a:t>
            </a:r>
            <a:r>
              <a:rPr lang="en-US" altLang="zh-CN" dirty="0"/>
              <a:t>template</a:t>
            </a:r>
            <a:r>
              <a:rPr lang="zh-CN" altLang="en-US" dirty="0"/>
              <a:t> </a:t>
            </a:r>
            <a:r>
              <a:rPr lang="en-US" altLang="zh-CN" dirty="0"/>
              <a:t>free</a:t>
            </a:r>
            <a:r>
              <a:rPr lang="zh-CN" altLang="en-US" dirty="0"/>
              <a:t> </a:t>
            </a:r>
            <a:r>
              <a:rPr lang="en-US" altLang="zh-CN" dirty="0"/>
              <a:t>approaches</a:t>
            </a:r>
            <a:endParaRPr lang="en-US" sz="2400" dirty="0">
              <a:solidFill>
                <a:schemeClr val="dk1"/>
              </a:solidFill>
            </a:endParaRPr>
          </a:p>
        </p:txBody>
      </p:sp>
    </p:spTree>
    <p:extLst>
      <p:ext uri="{BB962C8B-B14F-4D97-AF65-F5344CB8AC3E}">
        <p14:creationId xmlns:p14="http://schemas.microsoft.com/office/powerpoint/2010/main" val="38762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0D60182-E23D-01C4-0409-CD375505EC6C}"/>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44EA6B7F-B341-BB26-6FCC-10BC1BD8AB7E}"/>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Many</a:t>
            </a:r>
            <a:r>
              <a:rPr lang="zh-CN" altLang="en-US" sz="3200" dirty="0"/>
              <a:t> </a:t>
            </a:r>
            <a:r>
              <a:rPr lang="en-US" altLang="zh-CN" sz="3200" dirty="0"/>
              <a:t>modules</a:t>
            </a:r>
            <a:r>
              <a:rPr lang="zh-CN" altLang="en-US" sz="3200" dirty="0"/>
              <a:t> </a:t>
            </a:r>
            <a:r>
              <a:rPr lang="en-US" altLang="zh-CN" sz="3200" dirty="0"/>
              <a:t>in</a:t>
            </a:r>
            <a:r>
              <a:rPr lang="zh-CN" altLang="en-US" sz="3200" dirty="0"/>
              <a:t> </a:t>
            </a:r>
            <a:r>
              <a:rPr lang="en-US" sz="3200" dirty="0"/>
              <a:t>ASKCOS </a:t>
            </a:r>
            <a:r>
              <a:rPr lang="en-US" altLang="zh-CN" sz="3200" dirty="0"/>
              <a:t>are</a:t>
            </a:r>
            <a:r>
              <a:rPr lang="en-US" sz="3200" dirty="0"/>
              <a:t> </a:t>
            </a:r>
            <a:r>
              <a:rPr lang="en-US" altLang="zh-CN" sz="3200" dirty="0"/>
              <a:t>data-driven</a:t>
            </a:r>
            <a:endParaRPr sz="3200" dirty="0"/>
          </a:p>
        </p:txBody>
      </p:sp>
      <p:sp>
        <p:nvSpPr>
          <p:cNvPr id="93" name="Google Shape;93;p14">
            <a:extLst>
              <a:ext uri="{FF2B5EF4-FFF2-40B4-BE49-F238E27FC236}">
                <a16:creationId xmlns:a16="http://schemas.microsoft.com/office/drawing/2014/main" id="{18C3886D-C6D8-0CDD-0134-B6B503CABF6C}"/>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EE1B0070-908D-7FD2-0AB6-49AE208A1979}"/>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 name="Google Shape;95;p14">
            <a:extLst>
              <a:ext uri="{FF2B5EF4-FFF2-40B4-BE49-F238E27FC236}">
                <a16:creationId xmlns:a16="http://schemas.microsoft.com/office/drawing/2014/main" id="{1A3722A9-39DE-1477-73B4-091298A49D89}"/>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solidFill>
                  <a:schemeClr val="tx1"/>
                </a:solidFill>
              </a:rPr>
              <a:t>	</a:t>
            </a:r>
            <a:r>
              <a:rPr lang="en-US" altLang="zh-CN" sz="2400" dirty="0">
                <a:solidFill>
                  <a:schemeClr val="tx1"/>
                </a:solidFill>
              </a:rPr>
              <a:t>Partial list of references:</a:t>
            </a:r>
          </a:p>
          <a:p>
            <a:pPr marL="1200150" lvl="1" indent="-285750">
              <a:spcBef>
                <a:spcPts val="0"/>
              </a:spcBef>
            </a:pPr>
            <a:r>
              <a:rPr lang="en-US" altLang="zh-CN" sz="1800" dirty="0">
                <a:solidFill>
                  <a:srgbClr val="7030A0"/>
                </a:solidFill>
              </a:rPr>
              <a:t>Monte-Carlo</a:t>
            </a:r>
            <a:r>
              <a:rPr lang="zh-CN" altLang="en-US" sz="1800" dirty="0">
                <a:solidFill>
                  <a:srgbClr val="7030A0"/>
                </a:solidFill>
              </a:rPr>
              <a:t> </a:t>
            </a:r>
            <a:r>
              <a:rPr lang="en-US" altLang="zh-CN" sz="1800" dirty="0">
                <a:solidFill>
                  <a:srgbClr val="7030A0"/>
                </a:solidFill>
              </a:rPr>
              <a:t>tree</a:t>
            </a:r>
            <a:r>
              <a:rPr lang="zh-CN" altLang="en-US" sz="1800" dirty="0">
                <a:solidFill>
                  <a:srgbClr val="7030A0"/>
                </a:solidFill>
              </a:rPr>
              <a:t> </a:t>
            </a:r>
            <a:r>
              <a:rPr lang="en-US" altLang="zh-CN" sz="1800" dirty="0">
                <a:solidFill>
                  <a:srgbClr val="7030A0"/>
                </a:solidFill>
              </a:rPr>
              <a:t>search</a:t>
            </a:r>
            <a:r>
              <a:rPr lang="en-US" altLang="zh-CN" sz="1800" dirty="0">
                <a:solidFill>
                  <a:schemeClr val="tx1"/>
                </a:solidFill>
              </a:rPr>
              <a:t>:</a:t>
            </a:r>
            <a:r>
              <a:rPr lang="zh-CN" altLang="en-US" sz="1800" dirty="0">
                <a:solidFill>
                  <a:schemeClr val="tx1"/>
                </a:solidFill>
              </a:rPr>
              <a:t> </a:t>
            </a:r>
            <a:r>
              <a:rPr lang="en-US" sz="1800" dirty="0" err="1">
                <a:solidFill>
                  <a:schemeClr val="tx1"/>
                </a:solidFill>
              </a:rPr>
              <a:t>Segler</a:t>
            </a:r>
            <a:r>
              <a:rPr lang="en-US" sz="1800" dirty="0">
                <a:solidFill>
                  <a:schemeClr val="tx1"/>
                </a:solidFill>
              </a:rPr>
              <a:t> et al. </a:t>
            </a:r>
            <a:r>
              <a:rPr lang="en-US" sz="1800" i="1" dirty="0">
                <a:solidFill>
                  <a:schemeClr val="tx1"/>
                </a:solidFill>
              </a:rPr>
              <a:t>Nature</a:t>
            </a:r>
            <a:r>
              <a:rPr lang="en-US" sz="1800" dirty="0">
                <a:solidFill>
                  <a:schemeClr val="tx1"/>
                </a:solidFill>
              </a:rPr>
              <a:t> </a:t>
            </a:r>
            <a:r>
              <a:rPr lang="en-US" sz="1800" dirty="0">
                <a:solidFill>
                  <a:srgbClr val="FF0000"/>
                </a:solidFill>
              </a:rPr>
              <a:t>2018</a:t>
            </a:r>
            <a:r>
              <a:rPr lang="en-US" sz="1800" dirty="0">
                <a:solidFill>
                  <a:schemeClr val="tx1"/>
                </a:solidFill>
              </a:rPr>
              <a:t>, 555(7698), 604-610.</a:t>
            </a:r>
          </a:p>
          <a:p>
            <a:pPr marL="1200150" lvl="1" indent="-285750">
              <a:spcBef>
                <a:spcPts val="0"/>
              </a:spcBef>
            </a:pPr>
            <a:r>
              <a:rPr lang="en-US" altLang="zh-CN" sz="1800" dirty="0">
                <a:solidFill>
                  <a:srgbClr val="7030A0"/>
                </a:solidFill>
              </a:rPr>
              <a:t>Retro</a:t>
            </a:r>
            <a:r>
              <a:rPr lang="zh-CN" altLang="en-US" sz="1800" dirty="0">
                <a:solidFill>
                  <a:srgbClr val="7030A0"/>
                </a:solidFill>
              </a:rPr>
              <a:t>* </a:t>
            </a:r>
            <a:r>
              <a:rPr lang="en-US" altLang="zh-CN" sz="1800" dirty="0">
                <a:solidFill>
                  <a:srgbClr val="7030A0"/>
                </a:solidFill>
              </a:rPr>
              <a:t>search</a:t>
            </a:r>
            <a:r>
              <a:rPr lang="en-US" altLang="zh-CN" sz="1800" dirty="0">
                <a:solidFill>
                  <a:schemeClr val="tx1"/>
                </a:solidFill>
              </a:rPr>
              <a:t>:</a:t>
            </a:r>
            <a:r>
              <a:rPr lang="zh-CN" altLang="en-US" sz="1800" dirty="0">
                <a:solidFill>
                  <a:schemeClr val="tx1"/>
                </a:solidFill>
              </a:rPr>
              <a:t> </a:t>
            </a:r>
            <a:r>
              <a:rPr lang="en-US" sz="1800" dirty="0">
                <a:solidFill>
                  <a:schemeClr val="tx1"/>
                </a:solidFill>
              </a:rPr>
              <a:t>Chen et al. In </a:t>
            </a:r>
            <a:r>
              <a:rPr lang="en-US" sz="1800" i="1" dirty="0">
                <a:solidFill>
                  <a:schemeClr val="tx1"/>
                </a:solidFill>
              </a:rPr>
              <a:t>ICML</a:t>
            </a:r>
            <a:r>
              <a:rPr lang="en-US" sz="1800" dirty="0">
                <a:solidFill>
                  <a:schemeClr val="tx1"/>
                </a:solidFill>
              </a:rPr>
              <a:t> </a:t>
            </a:r>
            <a:r>
              <a:rPr lang="en-US" sz="1800" dirty="0">
                <a:solidFill>
                  <a:srgbClr val="FF0000"/>
                </a:solidFill>
              </a:rPr>
              <a:t>2020</a:t>
            </a:r>
            <a:r>
              <a:rPr lang="en-US" sz="1800" dirty="0">
                <a:solidFill>
                  <a:schemeClr val="tx1"/>
                </a:solidFill>
              </a:rPr>
              <a:t>, PMLR 119:1608-1616.</a:t>
            </a:r>
          </a:p>
          <a:p>
            <a:pPr marL="1200150" lvl="1" indent="-285750">
              <a:spcBef>
                <a:spcPts val="0"/>
              </a:spcBef>
            </a:pPr>
            <a:r>
              <a:rPr lang="en-US" altLang="zh-CN" sz="1800" dirty="0">
                <a:solidFill>
                  <a:srgbClr val="7030A0"/>
                </a:solidFill>
              </a:rPr>
              <a:t>One-step</a:t>
            </a:r>
            <a:r>
              <a:rPr lang="zh-CN" altLang="en-US" sz="1800" dirty="0">
                <a:solidFill>
                  <a:srgbClr val="7030A0"/>
                </a:solidFill>
              </a:rPr>
              <a:t> </a:t>
            </a:r>
            <a:r>
              <a:rPr lang="en-US" altLang="zh-CN" sz="1800" dirty="0">
                <a:solidFill>
                  <a:srgbClr val="7030A0"/>
                </a:solidFill>
              </a:rPr>
              <a:t>retro,</a:t>
            </a:r>
            <a:r>
              <a:rPr lang="zh-CN" altLang="en-US" sz="1800" dirty="0">
                <a:solidFill>
                  <a:srgbClr val="7030A0"/>
                </a:solidFill>
              </a:rPr>
              <a:t> </a:t>
            </a:r>
            <a:r>
              <a:rPr lang="en-US" altLang="zh-CN" sz="1800" dirty="0">
                <a:solidFill>
                  <a:srgbClr val="7030A0"/>
                </a:solidFill>
              </a:rPr>
              <a:t>template-relevance</a:t>
            </a:r>
            <a:r>
              <a:rPr lang="zh-CN" altLang="en-US" sz="1800" dirty="0">
                <a:solidFill>
                  <a:srgbClr val="7030A0"/>
                </a:solidFill>
              </a:rPr>
              <a:t> </a:t>
            </a:r>
            <a:r>
              <a:rPr lang="en-US" altLang="zh-CN" sz="1800" dirty="0">
                <a:solidFill>
                  <a:srgbClr val="7030A0"/>
                </a:solidFill>
              </a:rPr>
              <a:t>model</a:t>
            </a:r>
            <a:r>
              <a:rPr lang="en-US" altLang="zh-CN" sz="1800" dirty="0">
                <a:solidFill>
                  <a:schemeClr val="tx1"/>
                </a:solidFill>
              </a:rPr>
              <a:t>:</a:t>
            </a:r>
            <a:r>
              <a:rPr lang="zh-CN" altLang="en-US" sz="1800" dirty="0">
                <a:solidFill>
                  <a:schemeClr val="tx1"/>
                </a:solidFill>
              </a:rPr>
              <a:t> </a:t>
            </a:r>
            <a:r>
              <a:rPr lang="en-US" sz="1800" dirty="0" err="1">
                <a:solidFill>
                  <a:schemeClr val="tx1"/>
                </a:solidFill>
              </a:rPr>
              <a:t>Segler</a:t>
            </a:r>
            <a:r>
              <a:rPr lang="en-US" sz="1800" dirty="0">
                <a:solidFill>
                  <a:schemeClr val="tx1"/>
                </a:solidFill>
              </a:rPr>
              <a:t> and Waller. </a:t>
            </a:r>
            <a:r>
              <a:rPr lang="en-US" sz="1800" i="1" dirty="0">
                <a:solidFill>
                  <a:schemeClr val="tx1"/>
                </a:solidFill>
              </a:rPr>
              <a:t>Chem. Eur. J.</a:t>
            </a:r>
            <a:r>
              <a:rPr lang="en-US" sz="1800" dirty="0">
                <a:solidFill>
                  <a:schemeClr val="tx1"/>
                </a:solidFill>
              </a:rPr>
              <a:t> </a:t>
            </a:r>
            <a:r>
              <a:rPr lang="en-US" sz="1800" dirty="0">
                <a:solidFill>
                  <a:srgbClr val="FF0000"/>
                </a:solidFill>
              </a:rPr>
              <a:t>2017</a:t>
            </a:r>
            <a:r>
              <a:rPr lang="en-US" sz="1800" dirty="0">
                <a:solidFill>
                  <a:schemeClr val="tx1"/>
                </a:solidFill>
              </a:rPr>
              <a:t>, 23, 5966.</a:t>
            </a:r>
          </a:p>
          <a:p>
            <a:pPr marL="1200150" lvl="1" indent="-285750">
              <a:spcBef>
                <a:spcPts val="0"/>
              </a:spcBef>
            </a:pPr>
            <a:r>
              <a:rPr lang="en-US" altLang="zh-CN" sz="1800" dirty="0">
                <a:solidFill>
                  <a:srgbClr val="7030A0"/>
                </a:solidFill>
              </a:rPr>
              <a:t>One-step</a:t>
            </a:r>
            <a:r>
              <a:rPr lang="zh-CN" altLang="en-US" sz="1800" dirty="0">
                <a:solidFill>
                  <a:srgbClr val="7030A0"/>
                </a:solidFill>
              </a:rPr>
              <a:t> </a:t>
            </a:r>
            <a:r>
              <a:rPr lang="en-US" altLang="zh-CN" sz="1800" dirty="0">
                <a:solidFill>
                  <a:srgbClr val="7030A0"/>
                </a:solidFill>
              </a:rPr>
              <a:t>retro,</a:t>
            </a:r>
            <a:r>
              <a:rPr lang="zh-CN" altLang="en-US" sz="1800" dirty="0">
                <a:solidFill>
                  <a:srgbClr val="7030A0"/>
                </a:solidFill>
              </a:rPr>
              <a:t> </a:t>
            </a:r>
            <a:r>
              <a:rPr lang="en-US" altLang="zh-CN" sz="1800" dirty="0">
                <a:solidFill>
                  <a:srgbClr val="7030A0"/>
                </a:solidFill>
              </a:rPr>
              <a:t>similarity-based</a:t>
            </a:r>
            <a:r>
              <a:rPr lang="zh-CN" altLang="en-US" sz="1800" dirty="0">
                <a:solidFill>
                  <a:srgbClr val="7030A0"/>
                </a:solidFill>
              </a:rPr>
              <a:t> </a:t>
            </a:r>
            <a:r>
              <a:rPr lang="en-US" altLang="zh-CN" sz="1800" dirty="0">
                <a:solidFill>
                  <a:srgbClr val="7030A0"/>
                </a:solidFill>
              </a:rPr>
              <a:t>model</a:t>
            </a:r>
            <a:r>
              <a:rPr lang="en-US" altLang="zh-CN" sz="1800" dirty="0">
                <a:solidFill>
                  <a:schemeClr val="tx1"/>
                </a:solidFill>
              </a:rPr>
              <a:t>:</a:t>
            </a:r>
            <a:r>
              <a:rPr lang="zh-CN" altLang="en-US" sz="1800" dirty="0">
                <a:solidFill>
                  <a:schemeClr val="tx1"/>
                </a:solidFill>
              </a:rPr>
              <a:t> </a:t>
            </a:r>
            <a:r>
              <a:rPr lang="en-US" sz="1800" dirty="0">
                <a:solidFill>
                  <a:schemeClr val="tx1"/>
                </a:solidFill>
              </a:rPr>
              <a:t>Coley et al. </a:t>
            </a:r>
            <a:r>
              <a:rPr lang="en-US" sz="1800" i="1" dirty="0">
                <a:solidFill>
                  <a:schemeClr val="tx1"/>
                </a:solidFill>
              </a:rPr>
              <a:t>ACS Cent Sci.</a:t>
            </a:r>
            <a:r>
              <a:rPr lang="en-US" sz="1800" dirty="0">
                <a:solidFill>
                  <a:schemeClr val="tx1"/>
                </a:solidFill>
              </a:rPr>
              <a:t> </a:t>
            </a:r>
            <a:r>
              <a:rPr lang="en-US" sz="1800" dirty="0">
                <a:solidFill>
                  <a:srgbClr val="FF0000"/>
                </a:solidFill>
              </a:rPr>
              <a:t>2017</a:t>
            </a:r>
            <a:r>
              <a:rPr lang="en-US" sz="1800" dirty="0">
                <a:solidFill>
                  <a:schemeClr val="tx1"/>
                </a:solidFill>
              </a:rPr>
              <a:t>, 3(12), 1237-1245.</a:t>
            </a:r>
          </a:p>
          <a:p>
            <a:pPr marL="1200150" lvl="1" indent="-285750">
              <a:spcBef>
                <a:spcPts val="0"/>
              </a:spcBef>
            </a:pPr>
            <a:r>
              <a:rPr lang="en-US" altLang="zh-CN" sz="1800" dirty="0">
                <a:solidFill>
                  <a:srgbClr val="7030A0"/>
                </a:solidFill>
              </a:rPr>
              <a:t>One-step</a:t>
            </a:r>
            <a:r>
              <a:rPr lang="zh-CN" altLang="en-US" sz="1800" dirty="0">
                <a:solidFill>
                  <a:srgbClr val="7030A0"/>
                </a:solidFill>
              </a:rPr>
              <a:t> </a:t>
            </a:r>
            <a:r>
              <a:rPr lang="en-US" altLang="zh-CN" sz="1800" dirty="0">
                <a:solidFill>
                  <a:srgbClr val="7030A0"/>
                </a:solidFill>
              </a:rPr>
              <a:t>retro,</a:t>
            </a:r>
            <a:r>
              <a:rPr lang="zh-CN" altLang="en-US" sz="1800" dirty="0">
                <a:solidFill>
                  <a:srgbClr val="7030A0"/>
                </a:solidFill>
              </a:rPr>
              <a:t> </a:t>
            </a:r>
            <a:r>
              <a:rPr lang="en-US" altLang="zh-CN" sz="1800" dirty="0">
                <a:solidFill>
                  <a:srgbClr val="7030A0"/>
                </a:solidFill>
              </a:rPr>
              <a:t>Transformer</a:t>
            </a:r>
            <a:r>
              <a:rPr lang="en-US" altLang="zh-CN" sz="1800" dirty="0">
                <a:solidFill>
                  <a:schemeClr val="tx1"/>
                </a:solidFill>
              </a:rPr>
              <a:t>:</a:t>
            </a:r>
            <a:r>
              <a:rPr lang="zh-CN" altLang="en-US" sz="1800" dirty="0">
                <a:solidFill>
                  <a:schemeClr val="tx1"/>
                </a:solidFill>
              </a:rPr>
              <a:t> </a:t>
            </a:r>
            <a:r>
              <a:rPr lang="en-US" sz="1800" dirty="0" err="1">
                <a:solidFill>
                  <a:schemeClr val="tx1"/>
                </a:solidFill>
              </a:rPr>
              <a:t>Tetko</a:t>
            </a:r>
            <a:r>
              <a:rPr lang="en-US" sz="1800" dirty="0">
                <a:solidFill>
                  <a:schemeClr val="tx1"/>
                </a:solidFill>
              </a:rPr>
              <a:t> et al. </a:t>
            </a:r>
            <a:r>
              <a:rPr lang="en-US" sz="1800" i="1" dirty="0">
                <a:solidFill>
                  <a:schemeClr val="tx1"/>
                </a:solidFill>
              </a:rPr>
              <a:t>Nat. Commun.</a:t>
            </a:r>
            <a:r>
              <a:rPr lang="en-US" sz="1800" dirty="0">
                <a:solidFill>
                  <a:schemeClr val="tx1"/>
                </a:solidFill>
              </a:rPr>
              <a:t> </a:t>
            </a:r>
            <a:r>
              <a:rPr lang="en-US" sz="1800" dirty="0">
                <a:solidFill>
                  <a:srgbClr val="FF0000"/>
                </a:solidFill>
              </a:rPr>
              <a:t>2020</a:t>
            </a:r>
            <a:r>
              <a:rPr lang="en-US" sz="1800" dirty="0">
                <a:solidFill>
                  <a:schemeClr val="tx1"/>
                </a:solidFill>
              </a:rPr>
              <a:t>, 11(5575).</a:t>
            </a:r>
          </a:p>
          <a:p>
            <a:pPr marL="1200150" lvl="1" indent="-285750">
              <a:spcBef>
                <a:spcPts val="0"/>
              </a:spcBef>
            </a:pPr>
            <a:r>
              <a:rPr lang="en-US" altLang="zh-CN" sz="1800" dirty="0">
                <a:solidFill>
                  <a:srgbClr val="7030A0"/>
                </a:solidFill>
              </a:rPr>
              <a:t>One-step</a:t>
            </a:r>
            <a:r>
              <a:rPr lang="zh-CN" altLang="en-US" sz="1800" dirty="0">
                <a:solidFill>
                  <a:srgbClr val="7030A0"/>
                </a:solidFill>
              </a:rPr>
              <a:t> </a:t>
            </a:r>
            <a:r>
              <a:rPr lang="en-US" altLang="zh-CN" sz="1800" dirty="0">
                <a:solidFill>
                  <a:srgbClr val="7030A0"/>
                </a:solidFill>
              </a:rPr>
              <a:t>retro,</a:t>
            </a:r>
            <a:r>
              <a:rPr lang="zh-CN" altLang="en-US" sz="1800" dirty="0">
                <a:solidFill>
                  <a:srgbClr val="7030A0"/>
                </a:solidFill>
              </a:rPr>
              <a:t> </a:t>
            </a:r>
            <a:r>
              <a:rPr lang="en-US" altLang="zh-CN" sz="1800" dirty="0">
                <a:solidFill>
                  <a:srgbClr val="7030A0"/>
                </a:solidFill>
              </a:rPr>
              <a:t>Graph2SMILES</a:t>
            </a:r>
            <a:r>
              <a:rPr lang="en-US" altLang="zh-CN" sz="1800" dirty="0">
                <a:solidFill>
                  <a:schemeClr val="tx1"/>
                </a:solidFill>
              </a:rPr>
              <a:t>:</a:t>
            </a:r>
            <a:r>
              <a:rPr lang="zh-CN" altLang="en-US" sz="1800" dirty="0">
                <a:solidFill>
                  <a:schemeClr val="tx1"/>
                </a:solidFill>
              </a:rPr>
              <a:t> </a:t>
            </a:r>
            <a:r>
              <a:rPr lang="en-US" sz="1800" dirty="0">
                <a:solidFill>
                  <a:schemeClr val="tx1"/>
                </a:solidFill>
              </a:rPr>
              <a:t>Tu and Coley. </a:t>
            </a:r>
            <a:r>
              <a:rPr lang="en-US" sz="1800" i="1" dirty="0">
                <a:solidFill>
                  <a:schemeClr val="tx1"/>
                </a:solidFill>
              </a:rPr>
              <a:t>J. Chem. Inf. Model.</a:t>
            </a:r>
            <a:r>
              <a:rPr lang="en-US" sz="1800" dirty="0">
                <a:solidFill>
                  <a:schemeClr val="tx1"/>
                </a:solidFill>
              </a:rPr>
              <a:t> </a:t>
            </a:r>
            <a:r>
              <a:rPr lang="en-US" sz="1800" dirty="0">
                <a:solidFill>
                  <a:srgbClr val="FF0000"/>
                </a:solidFill>
              </a:rPr>
              <a:t>2022</a:t>
            </a:r>
            <a:r>
              <a:rPr lang="en-US" sz="1800" dirty="0">
                <a:solidFill>
                  <a:schemeClr val="tx1"/>
                </a:solidFill>
              </a:rPr>
              <a:t>, 62(15), 3503-3513.</a:t>
            </a:r>
          </a:p>
          <a:p>
            <a:pPr marL="1200150" lvl="1" indent="-285750">
              <a:spcBef>
                <a:spcPts val="0"/>
              </a:spcBef>
            </a:pPr>
            <a:r>
              <a:rPr lang="en-US" altLang="zh-CN" sz="1800" dirty="0">
                <a:solidFill>
                  <a:srgbClr val="7030A0"/>
                </a:solidFill>
              </a:rPr>
              <a:t>Condition</a:t>
            </a:r>
            <a:r>
              <a:rPr lang="zh-CN" altLang="en-US" sz="1800" dirty="0">
                <a:solidFill>
                  <a:srgbClr val="7030A0"/>
                </a:solidFill>
              </a:rPr>
              <a:t> </a:t>
            </a:r>
            <a:r>
              <a:rPr lang="en-US" altLang="zh-CN" sz="1800" dirty="0">
                <a:solidFill>
                  <a:srgbClr val="7030A0"/>
                </a:solidFill>
              </a:rPr>
              <a:t>recommendation</a:t>
            </a:r>
            <a:r>
              <a:rPr lang="en-US" altLang="zh-CN" sz="1800" dirty="0">
                <a:solidFill>
                  <a:schemeClr val="tx1"/>
                </a:solidFill>
              </a:rPr>
              <a:t>:</a:t>
            </a:r>
            <a:r>
              <a:rPr lang="zh-CN" altLang="en-US" sz="1800" dirty="0">
                <a:solidFill>
                  <a:schemeClr val="tx1"/>
                </a:solidFill>
              </a:rPr>
              <a:t> </a:t>
            </a:r>
            <a:r>
              <a:rPr lang="en-US" sz="1800" dirty="0">
                <a:solidFill>
                  <a:schemeClr val="tx1"/>
                </a:solidFill>
              </a:rPr>
              <a:t>Gao et al. </a:t>
            </a:r>
            <a:r>
              <a:rPr lang="en-US" sz="1800" i="1" dirty="0">
                <a:solidFill>
                  <a:schemeClr val="tx1"/>
                </a:solidFill>
              </a:rPr>
              <a:t>ACS Cent. Sci.</a:t>
            </a:r>
            <a:r>
              <a:rPr lang="en-US" sz="1800" dirty="0">
                <a:solidFill>
                  <a:schemeClr val="tx1"/>
                </a:solidFill>
              </a:rPr>
              <a:t> </a:t>
            </a:r>
            <a:r>
              <a:rPr lang="en-US" sz="1800" dirty="0">
                <a:solidFill>
                  <a:srgbClr val="FF0000"/>
                </a:solidFill>
              </a:rPr>
              <a:t>2018</a:t>
            </a:r>
            <a:r>
              <a:rPr lang="en-US" sz="1800" dirty="0">
                <a:solidFill>
                  <a:schemeClr val="tx1"/>
                </a:solidFill>
              </a:rPr>
              <a:t>, 4(11), 1465-1476.</a:t>
            </a:r>
          </a:p>
          <a:p>
            <a:pPr marL="1200150" lvl="1" indent="-285750">
              <a:spcBef>
                <a:spcPts val="0"/>
              </a:spcBef>
            </a:pPr>
            <a:r>
              <a:rPr lang="en-US" altLang="zh-CN" sz="1800" dirty="0">
                <a:solidFill>
                  <a:srgbClr val="7030A0"/>
                </a:solidFill>
              </a:rPr>
              <a:t>Outcome</a:t>
            </a:r>
            <a:r>
              <a:rPr lang="zh-CN" altLang="en-US" sz="1800" dirty="0">
                <a:solidFill>
                  <a:srgbClr val="7030A0"/>
                </a:solidFill>
              </a:rPr>
              <a:t> </a:t>
            </a:r>
            <a:r>
              <a:rPr lang="en-US" altLang="zh-CN" sz="1800" dirty="0">
                <a:solidFill>
                  <a:srgbClr val="7030A0"/>
                </a:solidFill>
              </a:rPr>
              <a:t>prediction</a:t>
            </a:r>
            <a:r>
              <a:rPr lang="en-US" altLang="zh-CN" sz="1800" dirty="0">
                <a:solidFill>
                  <a:schemeClr val="tx1"/>
                </a:solidFill>
              </a:rPr>
              <a:t>:</a:t>
            </a:r>
            <a:r>
              <a:rPr lang="zh-CN" altLang="en-US" sz="1800" dirty="0">
                <a:solidFill>
                  <a:schemeClr val="tx1"/>
                </a:solidFill>
              </a:rPr>
              <a:t> </a:t>
            </a:r>
            <a:r>
              <a:rPr lang="en-US" sz="1800" dirty="0">
                <a:solidFill>
                  <a:schemeClr val="tx1"/>
                </a:solidFill>
              </a:rPr>
              <a:t>Coley et al. </a:t>
            </a:r>
            <a:r>
              <a:rPr lang="en-US" sz="1800" i="1" dirty="0">
                <a:solidFill>
                  <a:schemeClr val="tx1"/>
                </a:solidFill>
              </a:rPr>
              <a:t>Chem. Sci.</a:t>
            </a:r>
            <a:r>
              <a:rPr lang="en-US" sz="1800" dirty="0">
                <a:solidFill>
                  <a:schemeClr val="tx1"/>
                </a:solidFill>
              </a:rPr>
              <a:t> </a:t>
            </a:r>
            <a:r>
              <a:rPr lang="en-US" sz="1800" dirty="0">
                <a:solidFill>
                  <a:srgbClr val="FF0000"/>
                </a:solidFill>
              </a:rPr>
              <a:t>2019</a:t>
            </a:r>
            <a:r>
              <a:rPr lang="en-US" sz="1800" dirty="0">
                <a:solidFill>
                  <a:schemeClr val="tx1"/>
                </a:solidFill>
              </a:rPr>
              <a:t>, 10, 370-377.</a:t>
            </a:r>
          </a:p>
          <a:p>
            <a:pPr marL="1200150" lvl="1" indent="-285750">
              <a:spcBef>
                <a:spcPts val="0"/>
              </a:spcBef>
            </a:pPr>
            <a:r>
              <a:rPr lang="en-US" altLang="zh-CN" sz="1800" dirty="0">
                <a:solidFill>
                  <a:srgbClr val="7030A0"/>
                </a:solidFill>
              </a:rPr>
              <a:t>Regio-selectivity</a:t>
            </a:r>
            <a:r>
              <a:rPr lang="zh-CN" altLang="en-US" sz="1800" dirty="0">
                <a:solidFill>
                  <a:srgbClr val="7030A0"/>
                </a:solidFill>
              </a:rPr>
              <a:t> </a:t>
            </a:r>
            <a:r>
              <a:rPr lang="en-US" altLang="zh-CN" sz="1800" dirty="0">
                <a:solidFill>
                  <a:srgbClr val="7030A0"/>
                </a:solidFill>
              </a:rPr>
              <a:t>prediction</a:t>
            </a:r>
            <a:r>
              <a:rPr lang="en-US" altLang="zh-CN" sz="1800" dirty="0">
                <a:solidFill>
                  <a:schemeClr val="tx1"/>
                </a:solidFill>
              </a:rPr>
              <a:t>:</a:t>
            </a:r>
            <a:r>
              <a:rPr lang="zh-CN" altLang="en-US" sz="1800" dirty="0">
                <a:solidFill>
                  <a:schemeClr val="tx1"/>
                </a:solidFill>
              </a:rPr>
              <a:t> </a:t>
            </a:r>
            <a:r>
              <a:rPr lang="en-US" sz="1800" dirty="0">
                <a:solidFill>
                  <a:schemeClr val="tx1"/>
                </a:solidFill>
              </a:rPr>
              <a:t>Guan et al. </a:t>
            </a:r>
            <a:r>
              <a:rPr lang="en-US" sz="1800" i="1" dirty="0">
                <a:solidFill>
                  <a:schemeClr val="tx1"/>
                </a:solidFill>
              </a:rPr>
              <a:t>Chem. Sci.</a:t>
            </a:r>
            <a:r>
              <a:rPr lang="en-US" sz="1800" dirty="0">
                <a:solidFill>
                  <a:schemeClr val="tx1"/>
                </a:solidFill>
              </a:rPr>
              <a:t> </a:t>
            </a:r>
            <a:r>
              <a:rPr lang="en-US" sz="1800" dirty="0">
                <a:solidFill>
                  <a:srgbClr val="FF0000"/>
                </a:solidFill>
              </a:rPr>
              <a:t>2021</a:t>
            </a:r>
            <a:r>
              <a:rPr lang="en-US" sz="1800" dirty="0">
                <a:solidFill>
                  <a:schemeClr val="tx1"/>
                </a:solidFill>
              </a:rPr>
              <a:t>, 12, 2198-2208.</a:t>
            </a:r>
          </a:p>
          <a:p>
            <a:pPr marL="1200150" lvl="1" indent="-285750">
              <a:spcBef>
                <a:spcPts val="0"/>
              </a:spcBef>
            </a:pPr>
            <a:r>
              <a:rPr lang="en-US" altLang="zh-CN" sz="1800" dirty="0">
                <a:solidFill>
                  <a:srgbClr val="7030A0"/>
                </a:solidFill>
              </a:rPr>
              <a:t>Site-selectivity</a:t>
            </a:r>
            <a:r>
              <a:rPr lang="zh-CN" altLang="en-US" sz="1800" dirty="0">
                <a:solidFill>
                  <a:srgbClr val="7030A0"/>
                </a:solidFill>
              </a:rPr>
              <a:t> </a:t>
            </a:r>
            <a:r>
              <a:rPr lang="en-US" altLang="zh-CN" sz="1800" dirty="0">
                <a:solidFill>
                  <a:srgbClr val="7030A0"/>
                </a:solidFill>
              </a:rPr>
              <a:t>prediction</a:t>
            </a:r>
            <a:r>
              <a:rPr lang="en-US" altLang="zh-CN" sz="1800" dirty="0">
                <a:solidFill>
                  <a:schemeClr val="tx1"/>
                </a:solidFill>
              </a:rPr>
              <a:t>:</a:t>
            </a:r>
            <a:r>
              <a:rPr lang="zh-CN" altLang="en-US" sz="1800" dirty="0">
                <a:solidFill>
                  <a:schemeClr val="tx1"/>
                </a:solidFill>
              </a:rPr>
              <a:t> </a:t>
            </a:r>
            <a:r>
              <a:rPr lang="en-US" sz="1800" dirty="0">
                <a:solidFill>
                  <a:schemeClr val="tx1"/>
                </a:solidFill>
              </a:rPr>
              <a:t>Struble et al. </a:t>
            </a:r>
            <a:r>
              <a:rPr lang="en-US" sz="1800" i="1" dirty="0">
                <a:solidFill>
                  <a:schemeClr val="tx1"/>
                </a:solidFill>
              </a:rPr>
              <a:t>React. Chem. Eng.</a:t>
            </a:r>
            <a:r>
              <a:rPr lang="en-US" sz="1800" dirty="0">
                <a:solidFill>
                  <a:schemeClr val="tx1"/>
                </a:solidFill>
              </a:rPr>
              <a:t> </a:t>
            </a:r>
            <a:r>
              <a:rPr lang="en-US" sz="1800" dirty="0">
                <a:solidFill>
                  <a:srgbClr val="FF0000"/>
                </a:solidFill>
              </a:rPr>
              <a:t>2020</a:t>
            </a:r>
            <a:r>
              <a:rPr lang="en-US" sz="1800" dirty="0">
                <a:solidFill>
                  <a:schemeClr val="tx1"/>
                </a:solidFill>
              </a:rPr>
              <a:t>, 5, 896-902.</a:t>
            </a:r>
          </a:p>
          <a:p>
            <a:pPr marL="1200150" lvl="1" indent="-285750">
              <a:spcBef>
                <a:spcPts val="0"/>
              </a:spcBef>
            </a:pPr>
            <a:r>
              <a:rPr lang="en-US" altLang="zh-CN" sz="1800" dirty="0">
                <a:solidFill>
                  <a:srgbClr val="7030A0"/>
                </a:solidFill>
              </a:rPr>
              <a:t>Solubility</a:t>
            </a:r>
            <a:r>
              <a:rPr lang="zh-CN" altLang="en-US" sz="1800" dirty="0">
                <a:solidFill>
                  <a:srgbClr val="7030A0"/>
                </a:solidFill>
              </a:rPr>
              <a:t> </a:t>
            </a:r>
            <a:r>
              <a:rPr lang="en-US" altLang="zh-CN" sz="1800" dirty="0">
                <a:solidFill>
                  <a:srgbClr val="7030A0"/>
                </a:solidFill>
              </a:rPr>
              <a:t>prediction</a:t>
            </a:r>
            <a:r>
              <a:rPr lang="en-US" altLang="zh-CN" sz="1800" dirty="0">
                <a:solidFill>
                  <a:schemeClr val="tx1"/>
                </a:solidFill>
              </a:rPr>
              <a:t>:</a:t>
            </a:r>
            <a:r>
              <a:rPr lang="zh-CN" altLang="en-US" sz="1800" dirty="0">
                <a:solidFill>
                  <a:schemeClr val="tx1"/>
                </a:solidFill>
              </a:rPr>
              <a:t> </a:t>
            </a:r>
            <a:r>
              <a:rPr lang="en-US" sz="1800" dirty="0" err="1">
                <a:solidFill>
                  <a:schemeClr val="tx1"/>
                </a:solidFill>
              </a:rPr>
              <a:t>Vermeire</a:t>
            </a:r>
            <a:r>
              <a:rPr lang="en-US" sz="1800" dirty="0">
                <a:solidFill>
                  <a:schemeClr val="tx1"/>
                </a:solidFill>
              </a:rPr>
              <a:t> et al. </a:t>
            </a:r>
            <a:r>
              <a:rPr lang="en-US" sz="1800" i="1" dirty="0">
                <a:solidFill>
                  <a:schemeClr val="tx1"/>
                </a:solidFill>
              </a:rPr>
              <a:t>JACS</a:t>
            </a:r>
            <a:r>
              <a:rPr lang="en-US" sz="1800" dirty="0">
                <a:solidFill>
                  <a:schemeClr val="tx1"/>
                </a:solidFill>
              </a:rPr>
              <a:t>. </a:t>
            </a:r>
            <a:r>
              <a:rPr lang="en-US" sz="1800" dirty="0">
                <a:solidFill>
                  <a:srgbClr val="FF0000"/>
                </a:solidFill>
              </a:rPr>
              <a:t>2022</a:t>
            </a:r>
            <a:r>
              <a:rPr lang="en-US" sz="1800" dirty="0">
                <a:solidFill>
                  <a:schemeClr val="tx1"/>
                </a:solidFill>
              </a:rPr>
              <a:t>, 144(24) 10785–10797.</a:t>
            </a:r>
          </a:p>
          <a:p>
            <a:pPr marL="88900" lvl="0" indent="0" algn="l" rtl="0">
              <a:spcBef>
                <a:spcPts val="0"/>
              </a:spcBef>
              <a:spcAft>
                <a:spcPts val="0"/>
              </a:spcAft>
              <a:buClr>
                <a:schemeClr val="dk1"/>
              </a:buClr>
              <a:buSzPts val="2200"/>
              <a:buNone/>
            </a:pPr>
            <a:endParaRPr lang="en-US" sz="2400" dirty="0">
              <a:solidFill>
                <a:schemeClr val="tx1"/>
              </a:solidFill>
            </a:endParaRPr>
          </a:p>
          <a:p>
            <a:pPr indent="0">
              <a:spcBef>
                <a:spcPts val="0"/>
              </a:spcBef>
              <a:buNone/>
            </a:pPr>
            <a:r>
              <a:rPr lang="en-US" dirty="0">
                <a:solidFill>
                  <a:schemeClr val="tx1"/>
                </a:solidFill>
              </a:rPr>
              <a:t>	</a:t>
            </a:r>
            <a:r>
              <a:rPr lang="en-US" altLang="zh-CN" sz="2400" dirty="0">
                <a:solidFill>
                  <a:schemeClr val="tx1"/>
                </a:solidFill>
              </a:rPr>
              <a:t>Disclaimer: I</a:t>
            </a:r>
            <a:r>
              <a:rPr lang="zh-CN" altLang="en-US" sz="2400" dirty="0">
                <a:solidFill>
                  <a:schemeClr val="tx1"/>
                </a:solidFill>
              </a:rPr>
              <a:t> </a:t>
            </a:r>
            <a:r>
              <a:rPr lang="en-US" altLang="zh-CN" sz="2400" dirty="0">
                <a:solidFill>
                  <a:schemeClr val="tx1"/>
                </a:solidFill>
              </a:rPr>
              <a:t>don’t</a:t>
            </a:r>
            <a:r>
              <a:rPr lang="zh-CN" altLang="en-US" sz="2400" dirty="0">
                <a:solidFill>
                  <a:schemeClr val="tx1"/>
                </a:solidFill>
              </a:rPr>
              <a:t> </a:t>
            </a:r>
            <a:r>
              <a:rPr lang="en-US" altLang="zh-CN" sz="2400" dirty="0">
                <a:solidFill>
                  <a:schemeClr val="tx1"/>
                </a:solidFill>
              </a:rPr>
              <a:t>trust</a:t>
            </a:r>
            <a:r>
              <a:rPr lang="zh-CN" altLang="en-US" sz="2400" dirty="0">
                <a:solidFill>
                  <a:schemeClr val="tx1"/>
                </a:solidFill>
              </a:rPr>
              <a:t> </a:t>
            </a:r>
            <a:r>
              <a:rPr lang="en-US" altLang="zh-CN" sz="2400" dirty="0">
                <a:solidFill>
                  <a:schemeClr val="tx1"/>
                </a:solidFill>
              </a:rPr>
              <a:t>all</a:t>
            </a:r>
            <a:r>
              <a:rPr lang="zh-CN" altLang="en-US" sz="2400" dirty="0">
                <a:solidFill>
                  <a:schemeClr val="tx1"/>
                </a:solidFill>
              </a:rPr>
              <a:t> </a:t>
            </a:r>
            <a:r>
              <a:rPr lang="en-US" altLang="zh-CN" sz="2400" dirty="0">
                <a:solidFill>
                  <a:schemeClr val="tx1"/>
                </a:solidFill>
              </a:rPr>
              <a:t>predictions</a:t>
            </a:r>
          </a:p>
          <a:p>
            <a:pPr marL="88900" lvl="0" indent="0" algn="l" rtl="0">
              <a:spcBef>
                <a:spcPts val="0"/>
              </a:spcBef>
              <a:spcAft>
                <a:spcPts val="0"/>
              </a:spcAft>
              <a:buClr>
                <a:schemeClr val="dk1"/>
              </a:buClr>
              <a:buSzPts val="2200"/>
              <a:buNone/>
            </a:pPr>
            <a:endParaRPr lang="en-US" sz="2400" dirty="0">
              <a:solidFill>
                <a:schemeClr val="tx1"/>
              </a:solidFill>
            </a:endParaRPr>
          </a:p>
        </p:txBody>
      </p:sp>
    </p:spTree>
    <p:extLst>
      <p:ext uri="{BB962C8B-B14F-4D97-AF65-F5344CB8AC3E}">
        <p14:creationId xmlns:p14="http://schemas.microsoft.com/office/powerpoint/2010/main" val="1599464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A20EBA5-2223-28F4-CCDD-965F944606FE}"/>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2A724053-C50B-9C8A-9DF0-31E9C5FAD037}"/>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is </a:t>
            </a:r>
            <a:r>
              <a:rPr lang="en-US" altLang="zh-CN" sz="3200" dirty="0"/>
              <a:t>open-source</a:t>
            </a:r>
            <a:r>
              <a:rPr lang="zh-CN" altLang="en-US" sz="3200" dirty="0"/>
              <a:t> </a:t>
            </a:r>
            <a:r>
              <a:rPr lang="en-US" altLang="zh-CN" sz="3200" dirty="0"/>
              <a:t>and</a:t>
            </a:r>
            <a:r>
              <a:rPr lang="zh-CN" altLang="en-US" sz="3200" dirty="0"/>
              <a:t> </a:t>
            </a:r>
            <a:r>
              <a:rPr lang="en-US" sz="3200" dirty="0"/>
              <a:t>deploy</a:t>
            </a:r>
            <a:r>
              <a:rPr lang="en-US" altLang="zh-CN" sz="3200" dirty="0"/>
              <a:t>able</a:t>
            </a:r>
            <a:r>
              <a:rPr lang="zh-CN" altLang="en-US" sz="3200" dirty="0"/>
              <a:t> </a:t>
            </a:r>
            <a:r>
              <a:rPr lang="en-US" altLang="zh-CN" sz="3200" dirty="0"/>
              <a:t>with</a:t>
            </a:r>
            <a:r>
              <a:rPr lang="zh-CN" altLang="en-US" sz="3200" dirty="0"/>
              <a:t> </a:t>
            </a:r>
            <a:r>
              <a:rPr lang="en-US" altLang="zh-CN" sz="3200" dirty="0"/>
              <a:t>five</a:t>
            </a:r>
            <a:r>
              <a:rPr lang="zh-CN" altLang="en-US" sz="3200" dirty="0"/>
              <a:t> </a:t>
            </a:r>
            <a:r>
              <a:rPr lang="en-US" altLang="zh-CN" sz="3200" dirty="0"/>
              <a:t>lines</a:t>
            </a:r>
            <a:endParaRPr sz="3200" dirty="0"/>
          </a:p>
        </p:txBody>
      </p:sp>
      <p:sp>
        <p:nvSpPr>
          <p:cNvPr id="93" name="Google Shape;93;p14">
            <a:extLst>
              <a:ext uri="{FF2B5EF4-FFF2-40B4-BE49-F238E27FC236}">
                <a16:creationId xmlns:a16="http://schemas.microsoft.com/office/drawing/2014/main" id="{5FC2B40E-44FD-CD01-B759-A7EF7E2DE050}"/>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ADED1460-6796-06E9-1E97-D940139F2F77}"/>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95" name="Google Shape;95;p14">
            <a:extLst>
              <a:ext uri="{FF2B5EF4-FFF2-40B4-BE49-F238E27FC236}">
                <a16:creationId xmlns:a16="http://schemas.microsoft.com/office/drawing/2014/main" id="{55AAD157-46CB-306B-FF24-C2289CBA80DE}"/>
              </a:ext>
            </a:extLst>
          </p:cNvPr>
          <p:cNvSpPr txBox="1">
            <a:spLocks noGrp="1"/>
          </p:cNvSpPr>
          <p:nvPr>
            <p:ph type="body" idx="1"/>
          </p:nvPr>
        </p:nvSpPr>
        <p:spPr>
          <a:xfrm>
            <a:off x="1093380" y="1777359"/>
            <a:ext cx="8895450" cy="4317647"/>
          </a:xfrm>
          <a:prstGeom prst="rect">
            <a:avLst/>
          </a:prstGeom>
          <a:noFill/>
          <a:ln>
            <a:noFill/>
          </a:ln>
        </p:spPr>
        <p:txBody>
          <a:bodyPr spcFirstLastPara="1" wrap="square" lIns="91425" tIns="45700" rIns="91425" bIns="45700" anchor="t" anchorCtr="0">
            <a:noAutofit/>
          </a:bodyPr>
          <a:lstStyle/>
          <a:p>
            <a:pPr marL="76200" indent="0">
              <a:spcAft>
                <a:spcPts val="600"/>
              </a:spcAft>
              <a:buNone/>
            </a:pPr>
            <a:r>
              <a:rPr lang="en-US" sz="2400" b="0" i="0" dirty="0">
                <a:solidFill>
                  <a:schemeClr val="accent1">
                    <a:lumMod val="75000"/>
                  </a:schemeClr>
                </a:solidFill>
                <a:effectLst/>
                <a:latin typeface="ui-monospace"/>
              </a:rPr>
              <a:t>$ </a:t>
            </a:r>
            <a:r>
              <a:rPr lang="en-US" sz="2400" b="0" i="0" dirty="0" err="1">
                <a:solidFill>
                  <a:schemeClr val="accent1">
                    <a:lumMod val="75000"/>
                  </a:schemeClr>
                </a:solidFill>
                <a:effectLst/>
                <a:latin typeface="ui-monospace"/>
              </a:rPr>
              <a:t>mkdir</a:t>
            </a:r>
            <a:r>
              <a:rPr lang="en-US" sz="2400" b="0" i="0" dirty="0">
                <a:solidFill>
                  <a:schemeClr val="accent1">
                    <a:lumMod val="75000"/>
                  </a:schemeClr>
                </a:solidFill>
                <a:effectLst/>
                <a:latin typeface="ui-monospace"/>
              </a:rPr>
              <a:t> ASKCOSv2</a:t>
            </a:r>
            <a:br>
              <a:rPr lang="en-US" sz="2400" b="0" i="0" dirty="0">
                <a:solidFill>
                  <a:schemeClr val="accent1">
                    <a:lumMod val="75000"/>
                  </a:schemeClr>
                </a:solidFill>
                <a:effectLst/>
                <a:latin typeface="ui-monospace"/>
              </a:rPr>
            </a:br>
            <a:r>
              <a:rPr lang="en-US" sz="2400" b="0" i="0" dirty="0">
                <a:solidFill>
                  <a:schemeClr val="accent1">
                    <a:lumMod val="75000"/>
                  </a:schemeClr>
                </a:solidFill>
                <a:effectLst/>
                <a:latin typeface="ui-monospace"/>
              </a:rPr>
              <a:t>$ cd ASKCOSv2</a:t>
            </a:r>
            <a:br>
              <a:rPr lang="en-US" sz="2400" b="0" i="0" dirty="0">
                <a:solidFill>
                  <a:schemeClr val="accent1">
                    <a:lumMod val="75000"/>
                  </a:schemeClr>
                </a:solidFill>
                <a:effectLst/>
                <a:latin typeface="ui-monospace"/>
              </a:rPr>
            </a:br>
            <a:r>
              <a:rPr lang="en-US" sz="2400" b="0" i="0" dirty="0">
                <a:solidFill>
                  <a:schemeClr val="accent1">
                    <a:lumMod val="75000"/>
                  </a:schemeClr>
                </a:solidFill>
                <a:effectLst/>
                <a:latin typeface="ui-monospace"/>
              </a:rPr>
              <a:t>$ git clone</a:t>
            </a:r>
            <a:r>
              <a:rPr lang="en-US" altLang="zh-CN" sz="2400" b="0" i="0" dirty="0">
                <a:solidFill>
                  <a:schemeClr val="accent1">
                    <a:lumMod val="75000"/>
                  </a:schemeClr>
                </a:solidFill>
                <a:effectLst/>
                <a:latin typeface="ui-monospace"/>
              </a:rPr>
              <a:t> </a:t>
            </a:r>
            <a:r>
              <a:rPr lang="en-US" sz="2400" b="0" i="0" dirty="0" err="1">
                <a:solidFill>
                  <a:schemeClr val="accent1">
                    <a:lumMod val="75000"/>
                  </a:schemeClr>
                </a:solidFill>
                <a:effectLst/>
                <a:latin typeface="ui-monospace"/>
              </a:rPr>
              <a:t>git@gitlab.com:mlpds_mit</a:t>
            </a:r>
            <a:r>
              <a:rPr lang="en-US" sz="2400" b="0" i="0" dirty="0">
                <a:solidFill>
                  <a:schemeClr val="accent1">
                    <a:lumMod val="75000"/>
                  </a:schemeClr>
                </a:solidFill>
                <a:effectLst/>
                <a:latin typeface="ui-monospace"/>
              </a:rPr>
              <a:t>/askcosv2/askcos2_core.git</a:t>
            </a:r>
            <a:br>
              <a:rPr lang="en-US" sz="2400" b="0" i="0" dirty="0">
                <a:solidFill>
                  <a:schemeClr val="accent1">
                    <a:lumMod val="75000"/>
                  </a:schemeClr>
                </a:solidFill>
                <a:effectLst/>
                <a:latin typeface="ui-monospace"/>
              </a:rPr>
            </a:br>
            <a:r>
              <a:rPr lang="en-US" sz="2400" b="0" i="0" dirty="0">
                <a:solidFill>
                  <a:schemeClr val="accent1">
                    <a:lumMod val="75000"/>
                  </a:schemeClr>
                </a:solidFill>
                <a:effectLst/>
                <a:latin typeface="ui-monospace"/>
              </a:rPr>
              <a:t>$ cd askcos2_core</a:t>
            </a:r>
            <a:br>
              <a:rPr lang="en-US" sz="2400" b="0" i="0" dirty="0">
                <a:solidFill>
                  <a:schemeClr val="accent1">
                    <a:lumMod val="75000"/>
                  </a:schemeClr>
                </a:solidFill>
                <a:effectLst/>
                <a:latin typeface="ui-monospace"/>
              </a:rPr>
            </a:br>
            <a:r>
              <a:rPr lang="en-US" sz="2400" b="0" i="0" dirty="0">
                <a:solidFill>
                  <a:schemeClr val="accent1">
                    <a:lumMod val="75000"/>
                  </a:schemeClr>
                </a:solidFill>
                <a:effectLst/>
                <a:latin typeface="ui-monospace"/>
              </a:rPr>
              <a:t>$ make deploy</a:t>
            </a:r>
            <a:br>
              <a:rPr lang="en-US" sz="2300" b="1" i="0" u="sng" dirty="0">
                <a:solidFill>
                  <a:schemeClr val="accent1">
                    <a:lumMod val="75000"/>
                  </a:schemeClr>
                </a:solidFill>
                <a:effectLst/>
                <a:latin typeface="ui-monospace"/>
              </a:rPr>
            </a:br>
            <a:endParaRPr lang="en-US" sz="2300" b="1" i="0" u="sng" dirty="0">
              <a:solidFill>
                <a:schemeClr val="accent1">
                  <a:lumMod val="75000"/>
                </a:schemeClr>
              </a:solidFill>
              <a:effectLst/>
              <a:latin typeface="ui-monospace"/>
            </a:endParaRPr>
          </a:p>
          <a:p>
            <a:pPr marL="76200" indent="0">
              <a:spcAft>
                <a:spcPts val="600"/>
              </a:spcAft>
              <a:buNone/>
            </a:pPr>
            <a:r>
              <a:rPr lang="en-US" altLang="zh-CN" sz="2800" b="1" i="1" u="sng" dirty="0"/>
              <a:t>Clone</a:t>
            </a:r>
            <a:r>
              <a:rPr lang="zh-CN" altLang="en-US" sz="2800" b="1" dirty="0"/>
              <a:t> </a:t>
            </a:r>
            <a:r>
              <a:rPr lang="en-US" altLang="zh-CN" sz="2800" b="1" dirty="0"/>
              <a:t>and</a:t>
            </a:r>
            <a:r>
              <a:rPr lang="zh-CN" altLang="en-US" sz="2800" b="1" dirty="0"/>
              <a:t> </a:t>
            </a:r>
            <a:r>
              <a:rPr lang="en-US" altLang="zh-CN" sz="2800" b="1" i="1" u="sng" dirty="0"/>
              <a:t>deploy</a:t>
            </a:r>
            <a:r>
              <a:rPr lang="zh-CN" altLang="en-US" sz="2800" b="1" dirty="0"/>
              <a:t> </a:t>
            </a:r>
            <a:r>
              <a:rPr lang="en-US" altLang="zh-CN" sz="2800" b="1" dirty="0"/>
              <a:t>(with</a:t>
            </a:r>
            <a:r>
              <a:rPr lang="zh-CN" altLang="en-US" sz="2800" b="1" dirty="0"/>
              <a:t> </a:t>
            </a:r>
            <a:r>
              <a:rPr lang="en-US" altLang="zh-CN" sz="2800" b="1" dirty="0"/>
              <a:t>one</a:t>
            </a:r>
            <a:r>
              <a:rPr lang="zh-CN" altLang="en-US" sz="2800" b="1" dirty="0"/>
              <a:t> </a:t>
            </a:r>
            <a:r>
              <a:rPr lang="en-US" altLang="zh-CN" sz="2800" b="1" dirty="0"/>
              <a:t>command),</a:t>
            </a:r>
            <a:r>
              <a:rPr lang="zh-CN" altLang="en-US" sz="2800" b="1" dirty="0"/>
              <a:t> </a:t>
            </a:r>
            <a:r>
              <a:rPr lang="en-US" altLang="zh-CN" sz="2800" b="1" dirty="0"/>
              <a:t>essentially</a:t>
            </a:r>
          </a:p>
          <a:p>
            <a:pPr marL="76200" indent="0">
              <a:spcAft>
                <a:spcPts val="600"/>
              </a:spcAft>
              <a:buNone/>
            </a:pPr>
            <a:r>
              <a:rPr lang="en-US" altLang="zh-CN" dirty="0"/>
              <a:t>Behind</a:t>
            </a:r>
            <a:r>
              <a:rPr lang="zh-CN" altLang="en-US" dirty="0"/>
              <a:t> </a:t>
            </a:r>
            <a:r>
              <a:rPr lang="en-US" altLang="zh-CN" dirty="0"/>
              <a:t>the</a:t>
            </a:r>
            <a:r>
              <a:rPr lang="zh-CN" altLang="en-US" dirty="0"/>
              <a:t> </a:t>
            </a:r>
            <a:r>
              <a:rPr lang="en-US" altLang="zh-CN" dirty="0"/>
              <a:t>scene:</a:t>
            </a:r>
            <a:r>
              <a:rPr lang="zh-CN" altLang="en-US" dirty="0"/>
              <a:t> </a:t>
            </a:r>
            <a:r>
              <a:rPr lang="en-US" altLang="zh-CN" b="1" dirty="0">
                <a:solidFill>
                  <a:srgbClr val="7030A0"/>
                </a:solidFill>
              </a:rPr>
              <a:t>clone</a:t>
            </a:r>
            <a:r>
              <a:rPr lang="zh-CN" altLang="en-US" dirty="0"/>
              <a:t> </a:t>
            </a:r>
            <a:r>
              <a:rPr lang="en-US" altLang="zh-CN" dirty="0"/>
              <a:t>other</a:t>
            </a:r>
            <a:r>
              <a:rPr lang="zh-CN" altLang="en-US" dirty="0"/>
              <a:t> </a:t>
            </a:r>
            <a:r>
              <a:rPr lang="en-US" altLang="zh-CN" dirty="0"/>
              <a:t>repos,</a:t>
            </a:r>
            <a:r>
              <a:rPr lang="zh-CN" altLang="en-US" dirty="0"/>
              <a:t> </a:t>
            </a:r>
            <a:r>
              <a:rPr lang="en-US" altLang="zh-CN" b="1" dirty="0">
                <a:solidFill>
                  <a:srgbClr val="7030A0"/>
                </a:solidFill>
              </a:rPr>
              <a:t>download</a:t>
            </a:r>
            <a:r>
              <a:rPr lang="zh-CN" altLang="en-US" dirty="0"/>
              <a:t> </a:t>
            </a:r>
            <a:r>
              <a:rPr lang="en-US" altLang="zh-CN" dirty="0"/>
              <a:t>data/models,</a:t>
            </a:r>
            <a:r>
              <a:rPr lang="zh-CN" altLang="en-US" dirty="0"/>
              <a:t> </a:t>
            </a:r>
            <a:r>
              <a:rPr lang="en-US" altLang="zh-CN" b="1" dirty="0">
                <a:solidFill>
                  <a:srgbClr val="7030A0"/>
                </a:solidFill>
              </a:rPr>
              <a:t>build</a:t>
            </a:r>
            <a:r>
              <a:rPr lang="zh-CN" altLang="en-US" dirty="0"/>
              <a:t> </a:t>
            </a:r>
            <a:r>
              <a:rPr lang="en-US" altLang="zh-CN" dirty="0"/>
              <a:t>docker environments,</a:t>
            </a:r>
            <a:r>
              <a:rPr lang="zh-CN" altLang="en-US" dirty="0"/>
              <a:t> </a:t>
            </a:r>
            <a:r>
              <a:rPr lang="en-US" altLang="zh-CN" b="1" dirty="0">
                <a:solidFill>
                  <a:srgbClr val="7030A0"/>
                </a:solidFill>
              </a:rPr>
              <a:t>start</a:t>
            </a:r>
            <a:r>
              <a:rPr lang="zh-CN" altLang="en-US" dirty="0"/>
              <a:t> </a:t>
            </a:r>
            <a:r>
              <a:rPr lang="en-US" altLang="zh-CN" dirty="0"/>
              <a:t>containerized services</a:t>
            </a:r>
            <a:endParaRPr lang="en-US" dirty="0"/>
          </a:p>
        </p:txBody>
      </p:sp>
    </p:spTree>
    <p:extLst>
      <p:ext uri="{BB962C8B-B14F-4D97-AF65-F5344CB8AC3E}">
        <p14:creationId xmlns:p14="http://schemas.microsoft.com/office/powerpoint/2010/main" val="2894902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6871AEA7-EE02-30D9-A763-E610806F05AC}"/>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E0A86E08-3659-ED78-75D4-2BA2A294E10B}"/>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has a GUI and supports interactive planning</a:t>
            </a:r>
            <a:endParaRPr sz="3200" dirty="0"/>
          </a:p>
        </p:txBody>
      </p:sp>
      <p:sp>
        <p:nvSpPr>
          <p:cNvPr id="93" name="Google Shape;93;p14">
            <a:extLst>
              <a:ext uri="{FF2B5EF4-FFF2-40B4-BE49-F238E27FC236}">
                <a16:creationId xmlns:a16="http://schemas.microsoft.com/office/drawing/2014/main" id="{CCA3038A-7A3C-7FE7-56D4-03D22F82E118}"/>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9C749957-DFFF-79EC-6F81-C5E3E0F0820D}"/>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pic>
        <p:nvPicPr>
          <p:cNvPr id="2" name="IPP speedup.mov">
            <a:hlinkClick r:id="" action="ppaction://media"/>
            <a:extLst>
              <a:ext uri="{FF2B5EF4-FFF2-40B4-BE49-F238E27FC236}">
                <a16:creationId xmlns:a16="http://schemas.microsoft.com/office/drawing/2014/main" id="{25C7A2CE-11CD-A695-CD25-89911DA3F6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9568" y="1518195"/>
            <a:ext cx="8888558" cy="4999813"/>
          </a:xfrm>
          <a:prstGeom prst="rect">
            <a:avLst/>
          </a:prstGeom>
        </p:spPr>
      </p:pic>
      <p:sp>
        <p:nvSpPr>
          <p:cNvPr id="3" name="Google Shape;95;p14">
            <a:extLst>
              <a:ext uri="{FF2B5EF4-FFF2-40B4-BE49-F238E27FC236}">
                <a16:creationId xmlns:a16="http://schemas.microsoft.com/office/drawing/2014/main" id="{C14B8D66-BC9B-D307-3FAC-9DA528E185E6}"/>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indent="0">
              <a:spcBef>
                <a:spcPts val="0"/>
              </a:spcBef>
              <a:buNone/>
            </a:pPr>
            <a:r>
              <a:rPr lang="en-US" altLang="zh-CN" sz="2300" b="1" dirty="0">
                <a:ea typeface="Source Sans Pro Light"/>
              </a:rPr>
              <a:t>O</a:t>
            </a:r>
            <a:r>
              <a:rPr lang="en-US" altLang="zh-CN" sz="2300" b="1" dirty="0">
                <a:latin typeface="Arial"/>
                <a:ea typeface="Source Sans Pro Light"/>
                <a:cs typeface="Arial"/>
              </a:rPr>
              <a:t>n</a:t>
            </a:r>
            <a:r>
              <a:rPr lang="zh-CN" altLang="en-US" sz="2300" b="1" dirty="0">
                <a:latin typeface="Arial"/>
                <a:ea typeface="Source Sans Pro Light"/>
                <a:cs typeface="Arial"/>
              </a:rPr>
              <a:t> </a:t>
            </a:r>
            <a:r>
              <a:rPr lang="en-US" altLang="zh-CN" sz="2300" b="1" dirty="0">
                <a:latin typeface="Arial"/>
                <a:ea typeface="Source Sans Pro Light"/>
                <a:cs typeface="Arial"/>
              </a:rPr>
              <a:t>a typical</a:t>
            </a:r>
            <a:endParaRPr lang="en-US" altLang="zh-CN" sz="2300" b="1" dirty="0">
              <a:ea typeface="Source Sans Pro Light"/>
            </a:endParaRPr>
          </a:p>
          <a:p>
            <a:pPr indent="0">
              <a:spcBef>
                <a:spcPts val="0"/>
              </a:spcBef>
              <a:buNone/>
            </a:pPr>
            <a:r>
              <a:rPr lang="en-US" altLang="zh-CN" sz="2300" b="1" dirty="0">
                <a:latin typeface="Arial"/>
                <a:ea typeface="Source Sans Pro Light"/>
                <a:cs typeface="Arial"/>
              </a:rPr>
              <a:t>desktop w/</a:t>
            </a:r>
          </a:p>
          <a:p>
            <a:pPr indent="0">
              <a:spcBef>
                <a:spcPts val="0"/>
              </a:spcBef>
              <a:buNone/>
            </a:pPr>
            <a:r>
              <a:rPr lang="en-US" altLang="zh-CN" sz="2300" b="1" dirty="0">
                <a:latin typeface="Arial"/>
                <a:ea typeface="Source Sans Pro Light"/>
                <a:cs typeface="Arial"/>
              </a:rPr>
              <a:t>Intel i7-12700</a:t>
            </a:r>
          </a:p>
          <a:p>
            <a:pPr indent="0">
              <a:spcBef>
                <a:spcPts val="0"/>
              </a:spcBef>
              <a:buNone/>
            </a:pPr>
            <a:endParaRPr lang="en-US" altLang="zh-CN" sz="2300" b="1" dirty="0">
              <a:latin typeface="Arial"/>
              <a:ea typeface="Source Sans Pro Light"/>
              <a:cs typeface="Arial"/>
            </a:endParaRPr>
          </a:p>
          <a:p>
            <a:pPr indent="0">
              <a:spcBef>
                <a:spcPts val="0"/>
              </a:spcBef>
              <a:buNone/>
            </a:pPr>
            <a:r>
              <a:rPr lang="en-US" altLang="zh-CN" sz="2300" b="1" dirty="0">
                <a:latin typeface="Arial"/>
                <a:ea typeface="Source Sans Pro Light"/>
                <a:cs typeface="Arial"/>
              </a:rPr>
              <a:t>~$1000</a:t>
            </a:r>
            <a:endParaRPr lang="en-US" sz="1800" b="1" dirty="0">
              <a:latin typeface="Arial"/>
              <a:cs typeface="Arial"/>
            </a:endParaRPr>
          </a:p>
          <a:p>
            <a:pPr marL="457200" lvl="0" indent="0" algn="l" rtl="0">
              <a:lnSpc>
                <a:spcPct val="100000"/>
              </a:lnSpc>
              <a:spcBef>
                <a:spcPts val="0"/>
              </a:spcBef>
              <a:spcAft>
                <a:spcPts val="0"/>
              </a:spcAft>
              <a:buClr>
                <a:schemeClr val="dk1"/>
              </a:buClr>
              <a:buSzPts val="2400"/>
              <a:buNone/>
            </a:pPr>
            <a:endParaRPr sz="2300" i="1" dirty="0"/>
          </a:p>
        </p:txBody>
      </p:sp>
    </p:spTree>
    <p:extLst>
      <p:ext uri="{BB962C8B-B14F-4D97-AF65-F5344CB8AC3E}">
        <p14:creationId xmlns:p14="http://schemas.microsoft.com/office/powerpoint/2010/main" val="254481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DB0E447-6829-9DAC-0B55-5179F018029F}"/>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5906A689-D698-4A7E-5F6D-CD27CD0D592F}"/>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is</a:t>
            </a:r>
            <a:r>
              <a:rPr lang="zh-CN" altLang="en-US" sz="3200" dirty="0"/>
              <a:t> </a:t>
            </a:r>
            <a:r>
              <a:rPr lang="en-US" altLang="zh-CN" sz="3200" dirty="0"/>
              <a:t>microservice-based</a:t>
            </a:r>
            <a:endParaRPr sz="3200" dirty="0"/>
          </a:p>
        </p:txBody>
      </p:sp>
      <p:sp>
        <p:nvSpPr>
          <p:cNvPr id="93" name="Google Shape;93;p14">
            <a:extLst>
              <a:ext uri="{FF2B5EF4-FFF2-40B4-BE49-F238E27FC236}">
                <a16:creationId xmlns:a16="http://schemas.microsoft.com/office/drawing/2014/main" id="{C2D15DFA-1D68-15DA-1CB1-558FEABD421B}"/>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4A24D7DA-9FF7-65AE-8A6E-230745227910}"/>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95" name="Google Shape;95;p14">
            <a:extLst>
              <a:ext uri="{FF2B5EF4-FFF2-40B4-BE49-F238E27FC236}">
                <a16:creationId xmlns:a16="http://schemas.microsoft.com/office/drawing/2014/main" id="{6AE967B9-ADB5-ED32-D6F9-5A04476BC9F5}"/>
              </a:ext>
            </a:extLst>
          </p:cNvPr>
          <p:cNvSpPr txBox="1">
            <a:spLocks noGrp="1"/>
          </p:cNvSpPr>
          <p:nvPr>
            <p:ph type="body" idx="1"/>
          </p:nvPr>
        </p:nvSpPr>
        <p:spPr>
          <a:xfrm>
            <a:off x="7250399" y="1576800"/>
            <a:ext cx="3988801" cy="4317647"/>
          </a:xfrm>
          <a:prstGeom prst="rect">
            <a:avLst/>
          </a:prstGeom>
          <a:noFill/>
          <a:ln>
            <a:noFill/>
          </a:ln>
        </p:spPr>
        <p:txBody>
          <a:bodyPr spcFirstLastPara="1" wrap="square" lIns="91425" tIns="45700" rIns="91425" bIns="45700" anchor="t" anchorCtr="0">
            <a:noAutofit/>
          </a:bodyPr>
          <a:lstStyle/>
          <a:p>
            <a:pPr marL="76200" indent="0">
              <a:spcAft>
                <a:spcPts val="600"/>
              </a:spcAft>
              <a:buNone/>
            </a:pPr>
            <a:r>
              <a:rPr lang="en-US" altLang="zh-CN" dirty="0"/>
              <a:t>-</a:t>
            </a:r>
            <a:r>
              <a:rPr lang="zh-CN" altLang="en-US" dirty="0"/>
              <a:t> </a:t>
            </a:r>
            <a:r>
              <a:rPr lang="en-US" altLang="zh-CN" dirty="0"/>
              <a:t>With</a:t>
            </a:r>
            <a:r>
              <a:rPr lang="zh-CN" altLang="en-US" dirty="0"/>
              <a:t> </a:t>
            </a:r>
            <a:r>
              <a:rPr lang="en-US" altLang="zh-CN" dirty="0" err="1"/>
              <a:t>Vue.js</a:t>
            </a:r>
            <a:r>
              <a:rPr lang="zh-CN" altLang="en-US" dirty="0"/>
              <a:t> </a:t>
            </a:r>
            <a:r>
              <a:rPr lang="en-US" altLang="zh-CN" dirty="0"/>
              <a:t>and</a:t>
            </a:r>
            <a:r>
              <a:rPr lang="zh-CN" altLang="en-US" dirty="0"/>
              <a:t> </a:t>
            </a:r>
            <a:r>
              <a:rPr lang="en-US" altLang="zh-CN" dirty="0" err="1"/>
              <a:t>FastAPI</a:t>
            </a:r>
            <a:endParaRPr lang="en-US" altLang="zh-CN" dirty="0"/>
          </a:p>
          <a:p>
            <a:pPr marL="76200" indent="0">
              <a:spcAft>
                <a:spcPts val="600"/>
              </a:spcAft>
              <a:buNone/>
            </a:pPr>
            <a:r>
              <a:rPr lang="en-US" altLang="zh-CN" dirty="0"/>
              <a:t>-</a:t>
            </a:r>
            <a:r>
              <a:rPr lang="zh-CN" altLang="en-US" dirty="0"/>
              <a:t> </a:t>
            </a:r>
            <a:r>
              <a:rPr lang="en-US" dirty="0"/>
              <a:t>Via </a:t>
            </a:r>
            <a:r>
              <a:rPr lang="en-US" i="1" dirty="0"/>
              <a:t>Wrappers</a:t>
            </a:r>
            <a:endParaRPr lang="en-US" dirty="0"/>
          </a:p>
          <a:p>
            <a:pPr marL="76200" indent="0">
              <a:spcAft>
                <a:spcPts val="600"/>
              </a:spcAft>
              <a:buNone/>
            </a:pPr>
            <a:r>
              <a:rPr lang="en-US" altLang="zh-CN" dirty="0"/>
              <a:t>-</a:t>
            </a:r>
            <a:r>
              <a:rPr lang="zh-CN" altLang="en-US" dirty="0"/>
              <a:t> </a:t>
            </a:r>
            <a:r>
              <a:rPr lang="en-US" altLang="zh-CN" dirty="0"/>
              <a:t>Not</a:t>
            </a:r>
            <a:r>
              <a:rPr lang="zh-CN" altLang="en-US" dirty="0"/>
              <a:t> </a:t>
            </a:r>
            <a:r>
              <a:rPr lang="en-US" altLang="zh-CN" dirty="0"/>
              <a:t>a</a:t>
            </a:r>
            <a:r>
              <a:rPr lang="zh-CN" altLang="en-US" dirty="0"/>
              <a:t> </a:t>
            </a:r>
            <a:r>
              <a:rPr lang="en-US" altLang="zh-CN" dirty="0"/>
              <a:t>monolithic</a:t>
            </a:r>
            <a:r>
              <a:rPr lang="zh-CN" altLang="en-US" dirty="0"/>
              <a:t> </a:t>
            </a:r>
            <a:r>
              <a:rPr lang="en-US" altLang="zh-CN" dirty="0"/>
              <a:t>Python</a:t>
            </a:r>
            <a:r>
              <a:rPr lang="zh-CN" altLang="en-US" dirty="0"/>
              <a:t> </a:t>
            </a:r>
            <a:r>
              <a:rPr lang="en-US" altLang="zh-CN" dirty="0"/>
              <a:t>package</a:t>
            </a:r>
            <a:r>
              <a:rPr lang="zh-CN" altLang="en-US" dirty="0"/>
              <a:t> </a:t>
            </a:r>
            <a:r>
              <a:rPr lang="en-US" altLang="zh-CN" dirty="0"/>
              <a:t>(anymore)</a:t>
            </a:r>
            <a:endParaRPr lang="en-US" dirty="0"/>
          </a:p>
          <a:p>
            <a:pPr marL="76200" indent="0">
              <a:spcAft>
                <a:spcPts val="600"/>
              </a:spcAft>
              <a:buNone/>
            </a:pPr>
            <a:r>
              <a:rPr lang="en-US" altLang="zh-CN" dirty="0"/>
              <a:t>-</a:t>
            </a:r>
            <a:r>
              <a:rPr lang="zh-CN" altLang="en-US" dirty="0"/>
              <a:t> </a:t>
            </a:r>
            <a:r>
              <a:rPr lang="en-US" altLang="zh-CN" dirty="0"/>
              <a:t>No</a:t>
            </a:r>
            <a:r>
              <a:rPr lang="zh-CN" altLang="en-US" dirty="0"/>
              <a:t> </a:t>
            </a:r>
            <a:r>
              <a:rPr lang="en-US" altLang="zh-CN" dirty="0"/>
              <a:t>dependency</a:t>
            </a:r>
            <a:r>
              <a:rPr lang="zh-CN" altLang="en-US" dirty="0"/>
              <a:t> </a:t>
            </a:r>
            <a:r>
              <a:rPr lang="en-US" altLang="zh-CN" dirty="0"/>
              <a:t>conflicts</a:t>
            </a:r>
            <a:r>
              <a:rPr lang="zh-CN" altLang="en-US" dirty="0"/>
              <a:t> </a:t>
            </a:r>
            <a:r>
              <a:rPr lang="en-US" altLang="zh-CN" dirty="0"/>
              <a:t>between</a:t>
            </a:r>
            <a:r>
              <a:rPr lang="zh-CN" altLang="en-US" dirty="0"/>
              <a:t> </a:t>
            </a:r>
            <a:r>
              <a:rPr lang="en-US" altLang="zh-CN" dirty="0"/>
              <a:t>services</a:t>
            </a:r>
            <a:endParaRPr lang="en-US" dirty="0"/>
          </a:p>
        </p:txBody>
      </p:sp>
      <p:pic>
        <p:nvPicPr>
          <p:cNvPr id="5" name="Picture 4" descr="A screenshot of a computer&#10;&#10;Description automatically generated">
            <a:extLst>
              <a:ext uri="{FF2B5EF4-FFF2-40B4-BE49-F238E27FC236}">
                <a16:creationId xmlns:a16="http://schemas.microsoft.com/office/drawing/2014/main" id="{C52BBC8F-F763-7FB2-953B-160224D13A4A}"/>
              </a:ext>
            </a:extLst>
          </p:cNvPr>
          <p:cNvPicPr>
            <a:picLocks noChangeAspect="1"/>
          </p:cNvPicPr>
          <p:nvPr/>
        </p:nvPicPr>
        <p:blipFill>
          <a:blip r:embed="rId3"/>
          <a:stretch>
            <a:fillRect/>
          </a:stretch>
        </p:blipFill>
        <p:spPr>
          <a:xfrm>
            <a:off x="1263642" y="1576800"/>
            <a:ext cx="5316498" cy="4131994"/>
          </a:xfrm>
          <a:prstGeom prst="rect">
            <a:avLst/>
          </a:prstGeom>
        </p:spPr>
      </p:pic>
    </p:spTree>
    <p:extLst>
      <p:ext uri="{BB962C8B-B14F-4D97-AF65-F5344CB8AC3E}">
        <p14:creationId xmlns:p14="http://schemas.microsoft.com/office/powerpoint/2010/main" val="802613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92AFF1E8-AADD-9970-6DC6-0EB3D53E9006}"/>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67EB9445-335B-1639-D3E6-B2068C4F05E7}"/>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offer</a:t>
            </a:r>
            <a:r>
              <a:rPr lang="en-US" altLang="zh-CN" sz="3200" dirty="0"/>
              <a:t>s</a:t>
            </a:r>
            <a:r>
              <a:rPr lang="zh-CN" altLang="en-US" sz="3200" dirty="0"/>
              <a:t> </a:t>
            </a:r>
            <a:r>
              <a:rPr lang="en-US" altLang="zh-CN" sz="3200" dirty="0"/>
              <a:t>API</a:t>
            </a:r>
            <a:r>
              <a:rPr lang="zh-CN" altLang="en-US" sz="3200" dirty="0"/>
              <a:t> </a:t>
            </a:r>
            <a:r>
              <a:rPr lang="en-US" altLang="zh-CN" sz="3200" dirty="0"/>
              <a:t>access</a:t>
            </a:r>
            <a:r>
              <a:rPr lang="zh-CN" altLang="en-US" sz="3200" dirty="0"/>
              <a:t> </a:t>
            </a:r>
            <a:r>
              <a:rPr lang="en-US" altLang="zh-CN" sz="3200" dirty="0"/>
              <a:t>with</a:t>
            </a:r>
            <a:r>
              <a:rPr lang="zh-CN" altLang="en-US" sz="3200" dirty="0"/>
              <a:t> </a:t>
            </a:r>
            <a:r>
              <a:rPr lang="en-US" altLang="zh-CN" sz="3200" dirty="0"/>
              <a:t>auto-generated</a:t>
            </a:r>
            <a:r>
              <a:rPr lang="zh-CN" altLang="en-US" sz="3200" dirty="0"/>
              <a:t> </a:t>
            </a:r>
            <a:r>
              <a:rPr lang="en-US" altLang="zh-CN" sz="3200" dirty="0"/>
              <a:t>doc</a:t>
            </a:r>
            <a:endParaRPr sz="3200" dirty="0"/>
          </a:p>
        </p:txBody>
      </p:sp>
      <p:sp>
        <p:nvSpPr>
          <p:cNvPr id="93" name="Google Shape;93;p14">
            <a:extLst>
              <a:ext uri="{FF2B5EF4-FFF2-40B4-BE49-F238E27FC236}">
                <a16:creationId xmlns:a16="http://schemas.microsoft.com/office/drawing/2014/main" id="{CAE47EEC-513E-F429-D00C-395D3DC417D6}"/>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94" name="Google Shape;94;p14">
            <a:extLst>
              <a:ext uri="{FF2B5EF4-FFF2-40B4-BE49-F238E27FC236}">
                <a16:creationId xmlns:a16="http://schemas.microsoft.com/office/drawing/2014/main" id="{102C25C6-11FE-3A04-A95E-0C2FA34E56D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pic>
        <p:nvPicPr>
          <p:cNvPr id="4" name="API doc demo">
            <a:hlinkClick r:id="" action="ppaction://media"/>
            <a:extLst>
              <a:ext uri="{FF2B5EF4-FFF2-40B4-BE49-F238E27FC236}">
                <a16:creationId xmlns:a16="http://schemas.microsoft.com/office/drawing/2014/main" id="{C9B5B946-6B25-2B03-32C9-A1D6DBF979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06563" y="1442461"/>
            <a:ext cx="9569767" cy="4955595"/>
          </a:xfrm>
          <a:prstGeom prst="rect">
            <a:avLst/>
          </a:prstGeom>
        </p:spPr>
      </p:pic>
    </p:spTree>
    <p:extLst>
      <p:ext uri="{BB962C8B-B14F-4D97-AF65-F5344CB8AC3E}">
        <p14:creationId xmlns:p14="http://schemas.microsoft.com/office/powerpoint/2010/main" val="361990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7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7DFB3FE-626C-171E-EE77-719C68D4851B}"/>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74B0DA5C-1637-F94C-B484-17EC29411069}"/>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Templating</a:t>
            </a:r>
            <a:r>
              <a:rPr lang="zh-CN" altLang="en-US" sz="3200" dirty="0"/>
              <a:t> </a:t>
            </a:r>
            <a:r>
              <a:rPr lang="en-US" altLang="zh-CN" sz="3200" dirty="0"/>
              <a:t>keeps</a:t>
            </a:r>
            <a:r>
              <a:rPr lang="zh-CN" altLang="en-US" sz="3200" dirty="0"/>
              <a:t> </a:t>
            </a:r>
            <a:r>
              <a:rPr lang="en-US" altLang="zh-CN" sz="3200" dirty="0"/>
              <a:t>the</a:t>
            </a:r>
            <a:r>
              <a:rPr lang="zh-CN" altLang="en-US" sz="3200" dirty="0"/>
              <a:t> </a:t>
            </a:r>
            <a:r>
              <a:rPr lang="en-US" altLang="zh-CN" sz="3200" dirty="0"/>
              <a:t>API</a:t>
            </a:r>
            <a:r>
              <a:rPr lang="zh-CN" altLang="en-US" sz="3200" dirty="0"/>
              <a:t> </a:t>
            </a:r>
            <a:r>
              <a:rPr lang="en-US" altLang="zh-CN" sz="3200" dirty="0"/>
              <a:t>gateway</a:t>
            </a:r>
            <a:r>
              <a:rPr lang="zh-CN" altLang="en-US" sz="3200" dirty="0"/>
              <a:t> </a:t>
            </a:r>
            <a:r>
              <a:rPr lang="en-US" altLang="zh-CN" sz="3200" dirty="0"/>
              <a:t>lightweight</a:t>
            </a:r>
            <a:endParaRPr sz="3200" dirty="0"/>
          </a:p>
        </p:txBody>
      </p:sp>
      <p:sp>
        <p:nvSpPr>
          <p:cNvPr id="93" name="Google Shape;93;p14">
            <a:extLst>
              <a:ext uri="{FF2B5EF4-FFF2-40B4-BE49-F238E27FC236}">
                <a16:creationId xmlns:a16="http://schemas.microsoft.com/office/drawing/2014/main" id="{536A9B02-142F-F128-D589-6D1DE205F44E}"/>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2C82D804-71C9-1387-5C25-ECA007B83670}"/>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4" name="Google Shape;201;p25">
            <a:extLst>
              <a:ext uri="{FF2B5EF4-FFF2-40B4-BE49-F238E27FC236}">
                <a16:creationId xmlns:a16="http://schemas.microsoft.com/office/drawing/2014/main" id="{DD90F1D2-3973-371D-701C-CB4A60F7677A}"/>
              </a:ext>
            </a:extLst>
          </p:cNvPr>
          <p:cNvSpPr txBox="1"/>
          <p:nvPr/>
        </p:nvSpPr>
        <p:spPr>
          <a:xfrm>
            <a:off x="664974" y="1483425"/>
            <a:ext cx="4915025" cy="46935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in</a:t>
            </a:r>
            <a:r>
              <a:rPr lang="zh-CN" altLang="en-US" sz="1600" dirty="0">
                <a:solidFill>
                  <a:srgbClr val="FFFFFF"/>
                </a:solidFill>
              </a:rPr>
              <a:t> </a:t>
            </a:r>
            <a:r>
              <a:rPr lang="en-US" altLang="zh-CN" sz="1600" dirty="0">
                <a:solidFill>
                  <a:srgbClr val="FFFFFF"/>
                </a:solidFill>
              </a:rPr>
              <a:t>askcos2_core/</a:t>
            </a:r>
            <a:r>
              <a:rPr lang="en-US" altLang="zh-CN" sz="1600" dirty="0" err="1">
                <a:solidFill>
                  <a:srgbClr val="FFFFFF"/>
                </a:solidFill>
              </a:rPr>
              <a:t>app.py</a:t>
            </a: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core</a:t>
            </a:r>
            <a:r>
              <a:rPr lang="zh-CN" altLang="en-US" sz="1600" dirty="0">
                <a:solidFill>
                  <a:srgbClr val="FFFFFF"/>
                </a:solidFill>
              </a:rPr>
              <a:t> </a:t>
            </a:r>
            <a:r>
              <a:rPr lang="en-US" altLang="zh-CN" sz="1600" dirty="0">
                <a:solidFill>
                  <a:srgbClr val="FFFFFF"/>
                </a:solidFill>
              </a:rPr>
              <a:t>loop</a:t>
            </a:r>
            <a:r>
              <a:rPr lang="zh-CN" altLang="en-US" sz="1600" dirty="0">
                <a:solidFill>
                  <a:srgbClr val="FFFFFF"/>
                </a:solidFill>
              </a:rPr>
              <a:t> </a:t>
            </a:r>
            <a:r>
              <a:rPr lang="en-US" altLang="zh-CN" sz="1600" dirty="0">
                <a:solidFill>
                  <a:srgbClr val="FFFFFF"/>
                </a:solidFill>
              </a:rPr>
              <a:t>for</a:t>
            </a:r>
            <a:r>
              <a:rPr lang="zh-CN" altLang="en-US" sz="1600" dirty="0">
                <a:solidFill>
                  <a:srgbClr val="FFFFFF"/>
                </a:solidFill>
              </a:rPr>
              <a:t> </a:t>
            </a:r>
            <a:r>
              <a:rPr lang="en-US" altLang="zh-CN" sz="1600" dirty="0">
                <a:solidFill>
                  <a:srgbClr val="FFFFFF"/>
                </a:solidFill>
              </a:rPr>
              <a:t>API</a:t>
            </a:r>
            <a:r>
              <a:rPr lang="zh-CN" altLang="en-US" sz="1600" dirty="0">
                <a:solidFill>
                  <a:srgbClr val="FFFFFF"/>
                </a:solidFill>
              </a:rPr>
              <a:t> </a:t>
            </a:r>
            <a:r>
              <a:rPr lang="en-US" altLang="zh-CN" sz="1600" dirty="0">
                <a:solidFill>
                  <a:srgbClr val="FFFFFF"/>
                </a:solidFill>
              </a:rPr>
              <a:t>binding</a:t>
            </a:r>
          </a:p>
          <a:p>
            <a:pPr marL="0" lvl="0" indent="0" algn="l" rtl="0">
              <a:spcBef>
                <a:spcPts val="0"/>
              </a:spcBef>
              <a:spcAft>
                <a:spcPts val="0"/>
              </a:spcAft>
              <a:buNone/>
            </a:pPr>
            <a:endParaRPr lang="en-US" altLang="zh-CN" sz="2000" dirty="0">
              <a:solidFill>
                <a:srgbClr val="FFFFFF"/>
              </a:solidFill>
            </a:endParaRPr>
          </a:p>
          <a:p>
            <a:pPr marL="0" lvl="0" indent="0" algn="l" rtl="0">
              <a:spcBef>
                <a:spcPts val="0"/>
              </a:spcBef>
              <a:spcAft>
                <a:spcPts val="0"/>
              </a:spcAft>
              <a:buNone/>
            </a:pPr>
            <a:r>
              <a:rPr lang="en-US" altLang="zh-CN" sz="2000" dirty="0">
                <a:solidFill>
                  <a:srgbClr val="FFFFFF"/>
                </a:solidFill>
              </a:rPr>
              <a:t>app</a:t>
            </a:r>
            <a:r>
              <a:rPr lang="zh-CN" altLang="en-US" sz="2000" dirty="0">
                <a:solidFill>
                  <a:srgbClr val="FFFFFF"/>
                </a:solidFill>
              </a:rPr>
              <a:t> </a:t>
            </a:r>
            <a:r>
              <a:rPr lang="en-US" altLang="zh-CN" sz="2000" dirty="0">
                <a:solidFill>
                  <a:srgbClr val="FFFFFF"/>
                </a:solidFill>
              </a:rPr>
              <a:t>=</a:t>
            </a:r>
            <a:r>
              <a:rPr lang="zh-CN" altLang="en-US" sz="2000" dirty="0">
                <a:solidFill>
                  <a:srgbClr val="FFFFFF"/>
                </a:solidFill>
              </a:rPr>
              <a:t> </a:t>
            </a:r>
            <a:r>
              <a:rPr lang="en-US" altLang="zh-CN" sz="2000" dirty="0" err="1">
                <a:solidFill>
                  <a:srgbClr val="00FFFF"/>
                </a:solidFill>
              </a:rPr>
              <a:t>FastAPI</a:t>
            </a:r>
            <a:r>
              <a:rPr lang="en-US" sz="2000" dirty="0">
                <a:solidFill>
                  <a:schemeClr val="lt1"/>
                </a:solidFill>
              </a:rPr>
              <a:t>()</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en-US" altLang="zh-CN" sz="2000" dirty="0">
                <a:solidFill>
                  <a:srgbClr val="00FFFF"/>
                </a:solidFill>
              </a:rPr>
              <a:t>for</a:t>
            </a:r>
            <a:r>
              <a:rPr lang="zh-CN" altLang="en-US" sz="2000" dirty="0">
                <a:solidFill>
                  <a:srgbClr val="00FFFF"/>
                </a:solidFill>
              </a:rPr>
              <a:t> </a:t>
            </a:r>
            <a:r>
              <a:rPr lang="en-US" altLang="zh-CN" sz="2000" dirty="0">
                <a:solidFill>
                  <a:srgbClr val="FFFFFF"/>
                </a:solidFill>
              </a:rPr>
              <a:t>wrapper</a:t>
            </a:r>
            <a:r>
              <a:rPr lang="zh-CN" altLang="en-US" sz="2000" dirty="0">
                <a:solidFill>
                  <a:srgbClr val="FFFFFF"/>
                </a:solidFill>
              </a:rPr>
              <a:t> </a:t>
            </a:r>
            <a:r>
              <a:rPr lang="en-US" altLang="zh-CN" sz="2000" dirty="0">
                <a:solidFill>
                  <a:srgbClr val="00FFFF"/>
                </a:solidFill>
              </a:rPr>
              <a:t>in</a:t>
            </a:r>
            <a:r>
              <a:rPr lang="zh-CN" altLang="en-US" sz="2000" dirty="0">
                <a:solidFill>
                  <a:srgbClr val="00FFFF"/>
                </a:solidFill>
              </a:rPr>
              <a:t> </a:t>
            </a:r>
            <a:r>
              <a:rPr lang="en-US" altLang="zh-CN" sz="2000" dirty="0" err="1">
                <a:solidFill>
                  <a:srgbClr val="FFFFFF"/>
                </a:solidFill>
              </a:rPr>
              <a:t>wrapper_registry</a:t>
            </a:r>
            <a:r>
              <a:rPr lang="en-US" altLang="zh-CN" sz="2000" dirty="0">
                <a:solidFill>
                  <a:srgbClr val="FFFFFF"/>
                </a:solidFill>
              </a:rPr>
              <a:t>:</a:t>
            </a:r>
          </a:p>
          <a:p>
            <a:pPr marL="0" lvl="0" indent="0" algn="l" rtl="0">
              <a:spcBef>
                <a:spcPts val="0"/>
              </a:spcBef>
              <a:spcAft>
                <a:spcPts val="0"/>
              </a:spcAft>
              <a:buNone/>
            </a:pPr>
            <a:r>
              <a:rPr lang="zh-CN" altLang="en-US" sz="2000" dirty="0">
                <a:solidFill>
                  <a:srgbClr val="FFFFFF"/>
                </a:solidFill>
              </a:rPr>
              <a:t>  </a:t>
            </a:r>
            <a:r>
              <a:rPr lang="en-US" altLang="zh-CN" sz="2000" dirty="0">
                <a:solidFill>
                  <a:srgbClr val="00FFFF"/>
                </a:solidFill>
              </a:rPr>
              <a:t>for</a:t>
            </a:r>
            <a:r>
              <a:rPr lang="zh-CN" altLang="en-US" sz="2000" dirty="0">
                <a:solidFill>
                  <a:srgbClr val="00FFFF"/>
                </a:solidFill>
              </a:rPr>
              <a:t> </a:t>
            </a:r>
            <a:r>
              <a:rPr lang="en-US" altLang="zh-CN" sz="2000" dirty="0">
                <a:solidFill>
                  <a:srgbClr val="FFFFFF"/>
                </a:solidFill>
              </a:rPr>
              <a:t>method</a:t>
            </a:r>
            <a:r>
              <a:rPr lang="zh-CN" altLang="en-US" sz="2000" dirty="0">
                <a:solidFill>
                  <a:srgbClr val="FFFFFF"/>
                </a:solidFill>
              </a:rPr>
              <a:t> </a:t>
            </a:r>
            <a:r>
              <a:rPr lang="en-US" altLang="zh-CN" sz="2000" dirty="0">
                <a:solidFill>
                  <a:srgbClr val="00FFFF"/>
                </a:solidFill>
              </a:rPr>
              <a:t>in</a:t>
            </a:r>
            <a:r>
              <a:rPr lang="zh-CN" altLang="en-US" sz="2000" dirty="0">
                <a:solidFill>
                  <a:srgbClr val="FFFFFF"/>
                </a:solidFill>
              </a:rPr>
              <a:t> </a:t>
            </a:r>
            <a:r>
              <a:rPr lang="en-US" altLang="zh-CN" sz="2000" dirty="0" err="1">
                <a:solidFill>
                  <a:srgbClr val="FFFFFF"/>
                </a:solidFill>
              </a:rPr>
              <a:t>wrapper.methods</a:t>
            </a:r>
            <a:r>
              <a:rPr lang="en-US" altLang="zh-CN" sz="2000" dirty="0">
                <a:solidFill>
                  <a:srgbClr val="FFFFFF"/>
                </a:solidFill>
              </a:rPr>
              <a:t>:</a:t>
            </a:r>
          </a:p>
          <a:p>
            <a:r>
              <a:rPr lang="zh-CN" altLang="en-US" sz="2000" dirty="0">
                <a:solidFill>
                  <a:schemeClr val="lt1"/>
                </a:solidFill>
              </a:rPr>
              <a:t>    </a:t>
            </a:r>
            <a:r>
              <a:rPr lang="en-US" altLang="zh-CN" sz="2000" dirty="0">
                <a:solidFill>
                  <a:schemeClr val="lt1"/>
                </a:solidFill>
              </a:rPr>
              <a:t>path</a:t>
            </a:r>
            <a:r>
              <a:rPr lang="zh-CN" altLang="en-US" sz="2000" dirty="0">
                <a:solidFill>
                  <a:schemeClr val="lt1"/>
                </a:solidFill>
              </a:rPr>
              <a:t> </a:t>
            </a:r>
            <a:r>
              <a:rPr lang="en-US" altLang="zh-CN" sz="2000" dirty="0">
                <a:solidFill>
                  <a:schemeClr val="lt1"/>
                </a:solidFill>
              </a:rPr>
              <a:t>=</a:t>
            </a:r>
            <a:r>
              <a:rPr lang="zh-CN" altLang="en-US" sz="2000" dirty="0">
                <a:solidFill>
                  <a:schemeClr val="lt1"/>
                </a:solidFill>
              </a:rPr>
              <a:t> </a:t>
            </a:r>
            <a:r>
              <a:rPr lang="en-US" altLang="zh-CN" sz="2000" dirty="0">
                <a:solidFill>
                  <a:srgbClr val="FFFF00"/>
                </a:solidFill>
              </a:rPr>
              <a:t>f"/</a:t>
            </a:r>
            <a:r>
              <a:rPr lang="en-US" altLang="zh-CN" sz="2000" dirty="0" err="1">
                <a:solidFill>
                  <a:srgbClr val="FFFF00"/>
                </a:solidFill>
              </a:rPr>
              <a:t>api</a:t>
            </a:r>
            <a:r>
              <a:rPr lang="en-US" altLang="zh-CN" sz="2000" dirty="0">
                <a:solidFill>
                  <a:srgbClr val="FFFF00"/>
                </a:solidFill>
              </a:rPr>
              <a:t>/</a:t>
            </a:r>
            <a:r>
              <a:rPr lang="en-US" altLang="zh-CN" sz="2000" dirty="0">
                <a:solidFill>
                  <a:schemeClr val="accent2">
                    <a:lumMod val="75000"/>
                  </a:schemeClr>
                </a:solidFill>
              </a:rPr>
              <a:t>{</a:t>
            </a:r>
            <a:r>
              <a:rPr lang="en-US" altLang="zh-CN" sz="2000" dirty="0" err="1">
                <a:solidFill>
                  <a:schemeClr val="bg1"/>
                </a:solidFill>
              </a:rPr>
              <a:t>wrapper.prefix</a:t>
            </a:r>
            <a:r>
              <a:rPr lang="en-US" altLang="zh-CN" sz="2000" dirty="0">
                <a:solidFill>
                  <a:schemeClr val="accent2">
                    <a:lumMod val="75000"/>
                  </a:schemeClr>
                </a:solidFill>
              </a:rPr>
              <a:t>}</a:t>
            </a:r>
            <a:r>
              <a:rPr lang="en-US" altLang="zh-CN" sz="2000" dirty="0">
                <a:solidFill>
                  <a:srgbClr val="FFFF00"/>
                </a:solidFill>
              </a:rPr>
              <a:t>/</a:t>
            </a:r>
            <a:r>
              <a:rPr lang="en-US" altLang="zh-CN" sz="2000" dirty="0">
                <a:solidFill>
                  <a:schemeClr val="accent2">
                    <a:lumMod val="75000"/>
                  </a:schemeClr>
                </a:solidFill>
              </a:rPr>
              <a:t>{</a:t>
            </a:r>
            <a:r>
              <a:rPr lang="en-US" altLang="zh-CN" sz="2000" dirty="0">
                <a:solidFill>
                  <a:schemeClr val="bg1"/>
                </a:solidFill>
              </a:rPr>
              <a:t>method</a:t>
            </a:r>
            <a:r>
              <a:rPr lang="en-US" altLang="zh-CN" sz="2000" dirty="0">
                <a:solidFill>
                  <a:schemeClr val="accent2">
                    <a:lumMod val="75000"/>
                  </a:schemeClr>
                </a:solidFill>
              </a:rPr>
              <a:t>}</a:t>
            </a:r>
            <a:r>
              <a:rPr lang="en-US" altLang="zh-CN" sz="2000" dirty="0">
                <a:solidFill>
                  <a:srgbClr val="FFFF00"/>
                </a:solidFill>
              </a:rPr>
              <a:t>"</a:t>
            </a:r>
          </a:p>
          <a:p>
            <a:r>
              <a:rPr lang="zh-CN" altLang="en-US" sz="2000" dirty="0">
                <a:solidFill>
                  <a:schemeClr val="lt1"/>
                </a:solidFill>
              </a:rPr>
              <a:t>    </a:t>
            </a:r>
            <a:r>
              <a:rPr lang="en-US" altLang="zh-CN" sz="2000" dirty="0">
                <a:solidFill>
                  <a:schemeClr val="lt1"/>
                </a:solidFill>
              </a:rPr>
              <a:t>endpoint</a:t>
            </a:r>
            <a:r>
              <a:rPr lang="zh-CN" altLang="en-US" sz="2000" dirty="0">
                <a:solidFill>
                  <a:schemeClr val="lt1"/>
                </a:solidFill>
              </a:rPr>
              <a:t> </a:t>
            </a:r>
            <a:r>
              <a:rPr lang="en-US" altLang="zh-CN" sz="2000" dirty="0">
                <a:solidFill>
                  <a:schemeClr val="lt1"/>
                </a:solidFill>
              </a:rPr>
              <a:t>=</a:t>
            </a:r>
            <a:r>
              <a:rPr lang="zh-CN" altLang="en-US" sz="2000" dirty="0">
                <a:solidFill>
                  <a:schemeClr val="lt1"/>
                </a:solidFill>
              </a:rPr>
              <a:t> </a:t>
            </a:r>
            <a:r>
              <a:rPr lang="en-US" altLang="zh-CN" sz="2000" dirty="0" err="1">
                <a:solidFill>
                  <a:srgbClr val="01FFFF"/>
                </a:solidFill>
              </a:rPr>
              <a:t>getattr</a:t>
            </a:r>
            <a:r>
              <a:rPr lang="en-US" altLang="zh-CN" sz="2000" dirty="0">
                <a:solidFill>
                  <a:schemeClr val="lt1"/>
                </a:solidFill>
              </a:rPr>
              <a:t>(</a:t>
            </a:r>
            <a:r>
              <a:rPr lang="en-US" altLang="zh-CN" sz="2000" dirty="0">
                <a:solidFill>
                  <a:schemeClr val="bg1"/>
                </a:solidFill>
              </a:rPr>
              <a:t>wrapper,</a:t>
            </a:r>
            <a:r>
              <a:rPr lang="zh-CN" altLang="en-US" sz="2000" dirty="0">
                <a:solidFill>
                  <a:schemeClr val="bg1"/>
                </a:solidFill>
              </a:rPr>
              <a:t> </a:t>
            </a:r>
            <a:r>
              <a:rPr lang="en-US" altLang="zh-CN" sz="2000" dirty="0">
                <a:solidFill>
                  <a:schemeClr val="bg1"/>
                </a:solidFill>
              </a:rPr>
              <a:t>method</a:t>
            </a:r>
            <a:r>
              <a:rPr lang="en-US" altLang="zh-CN" sz="2000" dirty="0">
                <a:solidFill>
                  <a:schemeClr val="lt1"/>
                </a:solidFill>
              </a:rPr>
              <a:t>)</a:t>
            </a:r>
          </a:p>
          <a:p>
            <a:endParaRPr lang="en-US" altLang="zh-CN" sz="2000" dirty="0">
              <a:solidFill>
                <a:schemeClr val="lt1"/>
              </a:solidFill>
            </a:endParaRPr>
          </a:p>
          <a:p>
            <a:r>
              <a:rPr lang="zh-CN" altLang="en-US" sz="2000" dirty="0">
                <a:solidFill>
                  <a:schemeClr val="lt1"/>
                </a:solidFill>
              </a:rPr>
              <a:t>    </a:t>
            </a:r>
            <a:r>
              <a:rPr lang="en-US" altLang="zh-CN" sz="2000" dirty="0" err="1">
                <a:solidFill>
                  <a:schemeClr val="lt1"/>
                </a:solidFill>
              </a:rPr>
              <a:t>app.</a:t>
            </a:r>
            <a:r>
              <a:rPr lang="en-US" altLang="zh-CN" sz="2000" dirty="0" err="1">
                <a:solidFill>
                  <a:srgbClr val="00FFFF"/>
                </a:solidFill>
              </a:rPr>
              <a:t>add_api_route</a:t>
            </a:r>
            <a:r>
              <a:rPr lang="en-US" altLang="zh-CN" sz="2000" dirty="0">
                <a:solidFill>
                  <a:schemeClr val="lt1"/>
                </a:solidFill>
              </a:rPr>
              <a:t>(</a:t>
            </a:r>
          </a:p>
          <a:p>
            <a:r>
              <a:rPr lang="zh-CN" altLang="en-US" sz="2000" dirty="0">
                <a:solidFill>
                  <a:schemeClr val="lt1"/>
                </a:solidFill>
              </a:rPr>
              <a:t>        </a:t>
            </a:r>
            <a:r>
              <a:rPr lang="en-US" altLang="zh-CN" sz="2000" dirty="0">
                <a:solidFill>
                  <a:srgbClr val="FF9900"/>
                </a:solidFill>
              </a:rPr>
              <a:t>path</a:t>
            </a:r>
            <a:r>
              <a:rPr lang="en-US" altLang="zh-CN" sz="2000" dirty="0">
                <a:solidFill>
                  <a:schemeClr val="bg1"/>
                </a:solidFill>
              </a:rPr>
              <a:t>=path,</a:t>
            </a:r>
          </a:p>
          <a:p>
            <a:r>
              <a:rPr lang="zh-CN" altLang="en-US" sz="2000" dirty="0">
                <a:solidFill>
                  <a:srgbClr val="FF9900"/>
                </a:solidFill>
              </a:rPr>
              <a:t>        </a:t>
            </a:r>
            <a:r>
              <a:rPr lang="en-US" altLang="zh-CN" sz="2000" dirty="0">
                <a:solidFill>
                  <a:srgbClr val="FF9900"/>
                </a:solidFill>
              </a:rPr>
              <a:t>endpoint</a:t>
            </a:r>
            <a:r>
              <a:rPr lang="en-US" altLang="zh-CN" sz="2000" dirty="0">
                <a:solidFill>
                  <a:schemeClr val="bg1"/>
                </a:solidFill>
              </a:rPr>
              <a:t>=endpoint</a:t>
            </a:r>
          </a:p>
          <a:p>
            <a:r>
              <a:rPr lang="zh-CN" altLang="en-US" sz="2000" dirty="0">
                <a:solidFill>
                  <a:srgbClr val="FF9900"/>
                </a:solidFill>
              </a:rPr>
              <a:t>    </a:t>
            </a:r>
            <a:r>
              <a:rPr lang="en-US" altLang="zh-CN" sz="2000" dirty="0">
                <a:solidFill>
                  <a:schemeClr val="lt1"/>
                </a:solidFill>
              </a:rPr>
              <a:t>)</a:t>
            </a:r>
          </a:p>
        </p:txBody>
      </p:sp>
      <p:sp>
        <p:nvSpPr>
          <p:cNvPr id="5" name="Google Shape;201;p25">
            <a:extLst>
              <a:ext uri="{FF2B5EF4-FFF2-40B4-BE49-F238E27FC236}">
                <a16:creationId xmlns:a16="http://schemas.microsoft.com/office/drawing/2014/main" id="{B5AE073E-F57E-9DCC-749A-85102EF63380}"/>
              </a:ext>
            </a:extLst>
          </p:cNvPr>
          <p:cNvSpPr txBox="1"/>
          <p:nvPr/>
        </p:nvSpPr>
        <p:spPr>
          <a:xfrm>
            <a:off x="6274974" y="1483424"/>
            <a:ext cx="5180953" cy="4693501"/>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in</a:t>
            </a:r>
            <a:r>
              <a:rPr lang="zh-CN" altLang="en-US" sz="1600" dirty="0">
                <a:solidFill>
                  <a:srgbClr val="FFFFFF"/>
                </a:solidFill>
              </a:rPr>
              <a:t> </a:t>
            </a:r>
            <a:r>
              <a:rPr lang="en-US" altLang="zh-CN" sz="1600" dirty="0">
                <a:solidFill>
                  <a:srgbClr val="FFFFFF"/>
                </a:solidFill>
              </a:rPr>
              <a:t>askcos2_core/wrapper/</a:t>
            </a:r>
            <a:r>
              <a:rPr lang="en-US" altLang="zh-CN" sz="1600" dirty="0" err="1">
                <a:solidFill>
                  <a:srgbClr val="FFFFFF"/>
                </a:solidFill>
              </a:rPr>
              <a:t>scscore</a:t>
            </a:r>
            <a:r>
              <a:rPr lang="en-US" altLang="zh-CN" sz="1600" dirty="0">
                <a:solidFill>
                  <a:srgbClr val="FFFFFF"/>
                </a:solidFill>
              </a:rPr>
              <a:t>/</a:t>
            </a:r>
            <a:r>
              <a:rPr lang="en-US" altLang="zh-CN" sz="1600" dirty="0" err="1">
                <a:solidFill>
                  <a:srgbClr val="FFFFFF"/>
                </a:solidFill>
              </a:rPr>
              <a:t>default.py</a:t>
            </a:r>
            <a:endParaRPr lang="en-US" altLang="zh-CN" sz="1600" dirty="0">
              <a:solidFill>
                <a:srgbClr val="FFFFFF"/>
              </a:solidFill>
            </a:endParaRPr>
          </a:p>
          <a:p>
            <a:pPr marL="0" lvl="0" indent="0" algn="l" rtl="0">
              <a:spcBef>
                <a:spcPts val="0"/>
              </a:spcBef>
              <a:spcAft>
                <a:spcPts val="0"/>
              </a:spcAft>
              <a:buNone/>
            </a:pPr>
            <a:endParaRPr lang="en-US" altLang="zh-CN" sz="2000" dirty="0">
              <a:solidFill>
                <a:srgbClr val="FFFFFF"/>
              </a:solidFill>
            </a:endParaRPr>
          </a:p>
          <a:p>
            <a:pPr marL="0" lvl="0" indent="0" algn="l" rtl="0">
              <a:spcBef>
                <a:spcPts val="0"/>
              </a:spcBef>
              <a:spcAft>
                <a:spcPts val="0"/>
              </a:spcAft>
              <a:buNone/>
            </a:pPr>
            <a:r>
              <a:rPr lang="en-US" altLang="zh-CN" sz="2000" dirty="0">
                <a:solidFill>
                  <a:srgbClr val="01FFFF"/>
                </a:solidFill>
              </a:rPr>
              <a:t>@</a:t>
            </a:r>
            <a:r>
              <a:rPr lang="en-US" altLang="zh-CN" sz="2000" dirty="0" err="1">
                <a:solidFill>
                  <a:srgbClr val="01FFFF"/>
                </a:solidFill>
              </a:rPr>
              <a:t>register_wrapper</a:t>
            </a:r>
            <a:r>
              <a:rPr lang="en-US" altLang="zh-CN" sz="2000" dirty="0">
                <a:solidFill>
                  <a:srgbClr val="FFFFFF"/>
                </a:solidFill>
              </a:rPr>
              <a:t>(</a:t>
            </a:r>
          </a:p>
          <a:p>
            <a:pPr marL="0" lvl="0" indent="0" algn="l" rtl="0">
              <a:spcBef>
                <a:spcPts val="0"/>
              </a:spcBef>
              <a:spcAft>
                <a:spcPts val="0"/>
              </a:spcAft>
              <a:buNone/>
            </a:pPr>
            <a:r>
              <a:rPr lang="zh-CN" altLang="en-US" sz="2000" dirty="0">
                <a:solidFill>
                  <a:srgbClr val="FF9900"/>
                </a:solidFill>
              </a:rPr>
              <a:t>  </a:t>
            </a:r>
            <a:r>
              <a:rPr lang="en-US" altLang="zh-CN" sz="2000" dirty="0">
                <a:solidFill>
                  <a:srgbClr val="FF9900"/>
                </a:solidFill>
              </a:rPr>
              <a:t>name</a:t>
            </a:r>
            <a:r>
              <a:rPr lang="en-US" altLang="zh-CN" sz="2000" dirty="0">
                <a:solidFill>
                  <a:schemeClr val="bg1"/>
                </a:solidFill>
              </a:rPr>
              <a:t>="</a:t>
            </a:r>
            <a:r>
              <a:rPr lang="en-US" altLang="zh-CN" sz="2000" dirty="0" err="1">
                <a:solidFill>
                  <a:schemeClr val="bg1"/>
                </a:solidFill>
              </a:rPr>
              <a:t>scscore</a:t>
            </a:r>
            <a:r>
              <a:rPr lang="en-US" altLang="zh-CN" sz="2000" dirty="0">
                <a:solidFill>
                  <a:schemeClr val="bg1"/>
                </a:solidFill>
              </a:rPr>
              <a:t>",</a:t>
            </a:r>
            <a:r>
              <a:rPr lang="zh-CN" altLang="en-US" sz="2000" dirty="0">
                <a:solidFill>
                  <a:schemeClr val="bg1"/>
                </a:solidFill>
              </a:rPr>
              <a:t>     </a:t>
            </a:r>
            <a:endParaRPr lang="en-US" altLang="zh-CN" sz="2000" dirty="0">
              <a:solidFill>
                <a:schemeClr val="bg1"/>
              </a:solidFill>
            </a:endParaRPr>
          </a:p>
          <a:p>
            <a:pPr marL="0" lvl="0" indent="0" algn="l" rtl="0">
              <a:spcBef>
                <a:spcPts val="0"/>
              </a:spcBef>
              <a:spcAft>
                <a:spcPts val="0"/>
              </a:spcAft>
              <a:buNone/>
            </a:pPr>
            <a:r>
              <a:rPr lang="zh-CN" altLang="en-US" sz="2000" dirty="0">
                <a:solidFill>
                  <a:srgbClr val="FF9900"/>
                </a:solidFill>
              </a:rPr>
              <a:t>  </a:t>
            </a:r>
            <a:r>
              <a:rPr lang="en-US" altLang="zh-CN" sz="2000" dirty="0" err="1">
                <a:solidFill>
                  <a:srgbClr val="FF9900"/>
                </a:solidFill>
              </a:rPr>
              <a:t>input_class</a:t>
            </a:r>
            <a:r>
              <a:rPr lang="en-US" altLang="zh-CN" sz="2000" dirty="0">
                <a:solidFill>
                  <a:schemeClr val="bg1"/>
                </a:solidFill>
              </a:rPr>
              <a:t>=</a:t>
            </a:r>
            <a:r>
              <a:rPr lang="en-US" altLang="zh-CN" sz="2000" dirty="0" err="1">
                <a:solidFill>
                  <a:schemeClr val="bg1"/>
                </a:solidFill>
              </a:rPr>
              <a:t>SCScoreInput</a:t>
            </a:r>
            <a:r>
              <a:rPr lang="en-US" altLang="zh-CN" sz="2000" dirty="0">
                <a:solidFill>
                  <a:schemeClr val="bg1"/>
                </a:solidFill>
              </a:rPr>
              <a:t>,</a:t>
            </a:r>
          </a:p>
          <a:p>
            <a:pPr marL="0" lvl="0" indent="0" algn="l" rtl="0">
              <a:spcBef>
                <a:spcPts val="0"/>
              </a:spcBef>
              <a:spcAft>
                <a:spcPts val="0"/>
              </a:spcAft>
              <a:buNone/>
            </a:pPr>
            <a:r>
              <a:rPr lang="zh-CN" altLang="en-US" sz="2000" dirty="0">
                <a:solidFill>
                  <a:srgbClr val="FF9900"/>
                </a:solidFill>
              </a:rPr>
              <a:t>  </a:t>
            </a:r>
            <a:r>
              <a:rPr lang="en-US" altLang="zh-CN" sz="2000" dirty="0" err="1">
                <a:solidFill>
                  <a:srgbClr val="FF9900"/>
                </a:solidFill>
              </a:rPr>
              <a:t>response_class</a:t>
            </a:r>
            <a:r>
              <a:rPr lang="en-US" altLang="zh-CN" sz="2000" dirty="0">
                <a:solidFill>
                  <a:schemeClr val="bg1"/>
                </a:solidFill>
              </a:rPr>
              <a:t>=</a:t>
            </a:r>
            <a:r>
              <a:rPr lang="en-US" altLang="zh-CN" sz="2000" dirty="0" err="1">
                <a:solidFill>
                  <a:schemeClr val="bg1"/>
                </a:solidFill>
              </a:rPr>
              <a:t>SCScoreResponse</a:t>
            </a:r>
            <a:endParaRPr lang="en-US" altLang="zh-CN" sz="2000" dirty="0">
              <a:solidFill>
                <a:schemeClr val="bg1"/>
              </a:solidFill>
            </a:endParaRPr>
          </a:p>
          <a:p>
            <a:pPr marL="0" lvl="0" indent="0" algn="l" rtl="0">
              <a:spcBef>
                <a:spcPts val="0"/>
              </a:spcBef>
              <a:spcAft>
                <a:spcPts val="0"/>
              </a:spcAft>
              <a:buNone/>
            </a:pPr>
            <a:r>
              <a:rPr lang="en-US" altLang="zh-CN" sz="2000" dirty="0">
                <a:solidFill>
                  <a:srgbClr val="FFFFFF"/>
                </a:solidFill>
              </a:rPr>
              <a:t>)</a:t>
            </a:r>
          </a:p>
          <a:p>
            <a:pPr marL="0" lvl="0" indent="0" algn="l" rtl="0">
              <a:spcBef>
                <a:spcPts val="0"/>
              </a:spcBef>
              <a:spcAft>
                <a:spcPts val="0"/>
              </a:spcAft>
              <a:buNone/>
            </a:pPr>
            <a:r>
              <a:rPr lang="en-US" altLang="zh-CN" sz="2000" dirty="0">
                <a:solidFill>
                  <a:srgbClr val="01FFFF"/>
                </a:solidFill>
              </a:rPr>
              <a:t>class</a:t>
            </a:r>
            <a:r>
              <a:rPr lang="zh-CN" altLang="en-US" sz="2000" dirty="0">
                <a:solidFill>
                  <a:srgbClr val="FFFFFF"/>
                </a:solidFill>
              </a:rPr>
              <a:t> </a:t>
            </a:r>
            <a:r>
              <a:rPr lang="en-US" altLang="zh-CN" sz="2000" dirty="0" err="1">
                <a:solidFill>
                  <a:srgbClr val="71FC3F"/>
                </a:solidFill>
              </a:rPr>
              <a:t>SCScoreWrapper</a:t>
            </a:r>
            <a:r>
              <a:rPr lang="en-US" altLang="zh-CN" sz="2000" dirty="0">
                <a:solidFill>
                  <a:srgbClr val="FFFFFF"/>
                </a:solidFill>
              </a:rPr>
              <a:t>(</a:t>
            </a:r>
            <a:r>
              <a:rPr lang="en-US" altLang="zh-CN" sz="2000" dirty="0" err="1">
                <a:solidFill>
                  <a:srgbClr val="FFFFFF"/>
                </a:solidFill>
              </a:rPr>
              <a:t>BaseWrapper</a:t>
            </a:r>
            <a:r>
              <a:rPr lang="en-US" altLang="zh-CN" sz="2000" dirty="0">
                <a:solidFill>
                  <a:srgbClr val="FFFFFF"/>
                </a:solidFill>
              </a:rPr>
              <a:t>):</a:t>
            </a:r>
          </a:p>
          <a:p>
            <a:pPr marL="0" lvl="0" indent="0" algn="l" rtl="0">
              <a:spcBef>
                <a:spcPts val="0"/>
              </a:spcBef>
              <a:spcAft>
                <a:spcPts val="0"/>
              </a:spcAft>
              <a:buNone/>
            </a:pPr>
            <a:r>
              <a:rPr lang="zh-CN" altLang="en-US" sz="2000" dirty="0">
                <a:solidFill>
                  <a:srgbClr val="FFFFFF"/>
                </a:solidFill>
              </a:rPr>
              <a:t>  </a:t>
            </a:r>
            <a:r>
              <a:rPr lang="en-US" altLang="zh-CN" sz="2000" dirty="0">
                <a:solidFill>
                  <a:srgbClr val="FFFFFF"/>
                </a:solidFill>
              </a:rPr>
              <a:t>prefix</a:t>
            </a:r>
            <a:r>
              <a:rPr lang="zh-CN" altLang="en-US" sz="2000" dirty="0">
                <a:solidFill>
                  <a:srgbClr val="FFFFFF"/>
                </a:solidFill>
              </a:rPr>
              <a:t> </a:t>
            </a:r>
            <a:r>
              <a:rPr lang="en-US" altLang="zh-CN" sz="2000" dirty="0">
                <a:solidFill>
                  <a:srgbClr val="FFFFFF"/>
                </a:solidFill>
              </a:rPr>
              <a:t>=</a:t>
            </a:r>
            <a:r>
              <a:rPr lang="zh-CN" altLang="en-US" sz="2000" dirty="0">
                <a:solidFill>
                  <a:srgbClr val="FFFFFF"/>
                </a:solidFill>
              </a:rPr>
              <a:t> </a:t>
            </a:r>
            <a:r>
              <a:rPr lang="en-US" altLang="zh-CN" sz="2000" dirty="0">
                <a:solidFill>
                  <a:srgbClr val="FFFF00"/>
                </a:solidFill>
              </a:rPr>
              <a:t>"</a:t>
            </a:r>
            <a:r>
              <a:rPr lang="en-US" altLang="zh-CN" sz="2000" dirty="0" err="1">
                <a:solidFill>
                  <a:srgbClr val="FFFF00"/>
                </a:solidFill>
              </a:rPr>
              <a:t>scscore</a:t>
            </a:r>
            <a:r>
              <a:rPr lang="en-US" altLang="zh-CN" sz="2000" dirty="0">
                <a:solidFill>
                  <a:srgbClr val="FFFF00"/>
                </a:solidFill>
              </a:rPr>
              <a:t>"</a:t>
            </a:r>
          </a:p>
          <a:p>
            <a:pPr marL="0" lvl="0" indent="0" algn="l" rtl="0">
              <a:spcBef>
                <a:spcPts val="0"/>
              </a:spcBef>
              <a:spcAft>
                <a:spcPts val="0"/>
              </a:spcAft>
              <a:buNone/>
            </a:pPr>
            <a:r>
              <a:rPr lang="zh-CN" altLang="en-US" sz="2000" dirty="0">
                <a:solidFill>
                  <a:srgbClr val="FFFFFF"/>
                </a:solidFill>
              </a:rPr>
              <a:t>  </a:t>
            </a:r>
            <a:r>
              <a:rPr lang="en-US" altLang="zh-CN" sz="2000" dirty="0">
                <a:solidFill>
                  <a:srgbClr val="FFFFFF"/>
                </a:solidFill>
              </a:rPr>
              <a:t>methods</a:t>
            </a:r>
            <a:r>
              <a:rPr lang="zh-CN" altLang="en-US" sz="2000" dirty="0">
                <a:solidFill>
                  <a:srgbClr val="FFFFFF"/>
                </a:solidFill>
              </a:rPr>
              <a:t> </a:t>
            </a:r>
            <a:r>
              <a:rPr lang="en-US" altLang="zh-CN" sz="2000" dirty="0">
                <a:solidFill>
                  <a:srgbClr val="FFFFFF"/>
                </a:solidFill>
              </a:rPr>
              <a:t>=</a:t>
            </a:r>
            <a:r>
              <a:rPr lang="zh-CN" altLang="en-US" sz="2000" dirty="0">
                <a:solidFill>
                  <a:srgbClr val="FFFFFF"/>
                </a:solidFill>
              </a:rPr>
              <a:t> </a:t>
            </a:r>
            <a:r>
              <a:rPr lang="en-US" altLang="zh-CN" sz="2000" dirty="0">
                <a:solidFill>
                  <a:srgbClr val="FFFFFF"/>
                </a:solidFill>
              </a:rPr>
              <a:t>[</a:t>
            </a:r>
            <a:r>
              <a:rPr lang="en-US" altLang="zh-CN" sz="2000" dirty="0">
                <a:solidFill>
                  <a:srgbClr val="FFFF00"/>
                </a:solidFill>
              </a:rPr>
              <a:t>"</a:t>
            </a:r>
            <a:r>
              <a:rPr lang="en-US" altLang="zh-CN" sz="2000" dirty="0" err="1">
                <a:solidFill>
                  <a:srgbClr val="FFFF00"/>
                </a:solidFill>
              </a:rPr>
              <a:t>call_sync</a:t>
            </a:r>
            <a:r>
              <a:rPr lang="en-US" altLang="zh-CN" sz="2000" dirty="0">
                <a:solidFill>
                  <a:srgbClr val="FFFF00"/>
                </a:solidFill>
              </a:rPr>
              <a:t>"</a:t>
            </a:r>
            <a:r>
              <a:rPr lang="en-US" altLang="zh-CN" sz="2000" dirty="0">
                <a:solidFill>
                  <a:srgbClr val="FFFFFF"/>
                </a:solidFill>
              </a:rPr>
              <a:t>,</a:t>
            </a:r>
            <a:r>
              <a:rPr lang="zh-CN" altLang="en-US" sz="2000" dirty="0">
                <a:solidFill>
                  <a:srgbClr val="FFFFFF"/>
                </a:solidFill>
              </a:rPr>
              <a:t> </a:t>
            </a:r>
            <a:r>
              <a:rPr lang="en-US" altLang="zh-CN" sz="2000" dirty="0">
                <a:solidFill>
                  <a:srgbClr val="FFFF00"/>
                </a:solidFill>
              </a:rPr>
              <a:t>"</a:t>
            </a:r>
            <a:r>
              <a:rPr lang="en-US" altLang="zh-CN" sz="2000" dirty="0" err="1">
                <a:solidFill>
                  <a:srgbClr val="FFFF00"/>
                </a:solidFill>
              </a:rPr>
              <a:t>call_async</a:t>
            </a:r>
            <a:r>
              <a:rPr lang="en-US" altLang="zh-CN" sz="2000" dirty="0">
                <a:solidFill>
                  <a:srgbClr val="FFFF00"/>
                </a:solidFill>
              </a:rPr>
              <a:t>"</a:t>
            </a:r>
            <a:r>
              <a:rPr lang="en-US" altLang="zh-CN" sz="2000" dirty="0">
                <a:solidFill>
                  <a:srgbClr val="FFFFFF"/>
                </a:solidFill>
              </a:rPr>
              <a:t>]</a:t>
            </a:r>
            <a:endParaRPr lang="en-US" sz="2000" dirty="0">
              <a:solidFill>
                <a:schemeClr val="lt1"/>
              </a:solidFill>
            </a:endParaRPr>
          </a:p>
          <a:p>
            <a:pPr marL="0" lvl="0" indent="0" algn="l" rtl="0">
              <a:spcBef>
                <a:spcPts val="0"/>
              </a:spcBef>
              <a:spcAft>
                <a:spcPts val="0"/>
              </a:spcAft>
              <a:buNone/>
            </a:pPr>
            <a:r>
              <a:rPr lang="zh-CN" altLang="en-US" sz="2000" dirty="0">
                <a:solidFill>
                  <a:schemeClr val="lt1"/>
                </a:solidFill>
              </a:rPr>
              <a:t>  </a:t>
            </a:r>
            <a:endParaRPr lang="en-US" altLang="zh-CN" sz="2000" dirty="0">
              <a:solidFill>
                <a:schemeClr val="lt1"/>
              </a:solidFill>
            </a:endParaRPr>
          </a:p>
          <a:p>
            <a:pPr marL="0" lvl="0" indent="0" algn="l" rtl="0">
              <a:spcBef>
                <a:spcPts val="0"/>
              </a:spcBef>
              <a:spcAft>
                <a:spcPts val="0"/>
              </a:spcAft>
              <a:buNone/>
            </a:pPr>
            <a:r>
              <a:rPr lang="zh-CN" altLang="en-US" sz="2000" dirty="0">
                <a:solidFill>
                  <a:schemeClr val="lt1"/>
                </a:solidFill>
              </a:rPr>
              <a:t>  </a:t>
            </a:r>
            <a:r>
              <a:rPr lang="en-US" altLang="zh-CN" sz="2000" dirty="0">
                <a:solidFill>
                  <a:srgbClr val="01FFFF"/>
                </a:solidFill>
              </a:rPr>
              <a:t>def</a:t>
            </a:r>
            <a:r>
              <a:rPr lang="zh-CN" altLang="en-US" sz="2000" dirty="0">
                <a:solidFill>
                  <a:schemeClr val="lt1"/>
                </a:solidFill>
              </a:rPr>
              <a:t> </a:t>
            </a:r>
            <a:r>
              <a:rPr lang="en-US" altLang="zh-CN" sz="2000" dirty="0" err="1">
                <a:solidFill>
                  <a:srgbClr val="71FC3F"/>
                </a:solidFill>
              </a:rPr>
              <a:t>call_sync</a:t>
            </a:r>
            <a:r>
              <a:rPr lang="en-US" altLang="zh-CN" sz="2000" dirty="0">
                <a:solidFill>
                  <a:schemeClr val="lt1"/>
                </a:solidFill>
              </a:rPr>
              <a:t>(</a:t>
            </a:r>
          </a:p>
          <a:p>
            <a:pPr marL="0" lvl="0" indent="0" algn="l" rtl="0">
              <a:spcBef>
                <a:spcPts val="0"/>
              </a:spcBef>
              <a:spcAft>
                <a:spcPts val="0"/>
              </a:spcAft>
              <a:buNone/>
            </a:pPr>
            <a:r>
              <a:rPr lang="zh-CN" altLang="en-US" sz="2000" dirty="0">
                <a:solidFill>
                  <a:schemeClr val="lt1"/>
                </a:solidFill>
              </a:rPr>
              <a:t>    </a:t>
            </a:r>
            <a:r>
              <a:rPr lang="en-US" altLang="zh-CN" sz="2000" dirty="0">
                <a:solidFill>
                  <a:srgbClr val="FF9900"/>
                </a:solidFill>
              </a:rPr>
              <a:t>self,</a:t>
            </a:r>
          </a:p>
          <a:p>
            <a:pPr marL="0" lvl="0" indent="0" algn="l" rtl="0">
              <a:spcBef>
                <a:spcPts val="0"/>
              </a:spcBef>
              <a:spcAft>
                <a:spcPts val="0"/>
              </a:spcAft>
              <a:buNone/>
            </a:pPr>
            <a:r>
              <a:rPr lang="zh-CN" altLang="en-US" sz="2000" dirty="0">
                <a:solidFill>
                  <a:srgbClr val="FF9900"/>
                </a:solidFill>
              </a:rPr>
              <a:t>    </a:t>
            </a:r>
            <a:r>
              <a:rPr lang="en-US" altLang="zh-CN" sz="2000" dirty="0">
                <a:solidFill>
                  <a:srgbClr val="FF9900"/>
                </a:solidFill>
              </a:rPr>
              <a:t>input:</a:t>
            </a:r>
            <a:r>
              <a:rPr lang="zh-CN" altLang="en-US" sz="2000" dirty="0">
                <a:solidFill>
                  <a:srgbClr val="FF9900"/>
                </a:solidFill>
              </a:rPr>
              <a:t> </a:t>
            </a:r>
            <a:r>
              <a:rPr lang="en-US" altLang="zh-CN" sz="2000" dirty="0" err="1">
                <a:solidFill>
                  <a:srgbClr val="01FFFF"/>
                </a:solidFill>
              </a:rPr>
              <a:t>SCScoreInput</a:t>
            </a:r>
            <a:endParaRPr lang="en-US" altLang="zh-CN" sz="2000" dirty="0">
              <a:solidFill>
                <a:srgbClr val="01FFFF"/>
              </a:solidFill>
            </a:endParaRPr>
          </a:p>
          <a:p>
            <a:pPr marL="0" lvl="0" indent="0" algn="l" rtl="0">
              <a:spcBef>
                <a:spcPts val="0"/>
              </a:spcBef>
              <a:spcAft>
                <a:spcPts val="0"/>
              </a:spcAft>
              <a:buNone/>
            </a:pPr>
            <a:r>
              <a:rPr lang="zh-CN" altLang="en-US" sz="2000" dirty="0">
                <a:solidFill>
                  <a:schemeClr val="lt1"/>
                </a:solidFill>
              </a:rPr>
              <a:t>  </a:t>
            </a:r>
            <a:r>
              <a:rPr lang="en-US" altLang="zh-CN" sz="2000" dirty="0">
                <a:solidFill>
                  <a:schemeClr val="lt1"/>
                </a:solidFill>
              </a:rPr>
              <a:t>)</a:t>
            </a:r>
            <a:r>
              <a:rPr lang="zh-CN" altLang="en-US" sz="2000" dirty="0">
                <a:solidFill>
                  <a:schemeClr val="lt1"/>
                </a:solidFill>
              </a:rPr>
              <a:t> </a:t>
            </a:r>
            <a:r>
              <a:rPr lang="en-US" altLang="zh-CN" sz="2000" dirty="0">
                <a:solidFill>
                  <a:schemeClr val="lt1"/>
                </a:solidFill>
              </a:rPr>
              <a:t>-&gt;</a:t>
            </a:r>
            <a:r>
              <a:rPr lang="zh-CN" altLang="en-US" sz="2000" dirty="0">
                <a:solidFill>
                  <a:schemeClr val="lt1"/>
                </a:solidFill>
              </a:rPr>
              <a:t> </a:t>
            </a:r>
            <a:r>
              <a:rPr lang="en-US" altLang="zh-CN" sz="2000" dirty="0" err="1">
                <a:solidFill>
                  <a:srgbClr val="01FFFF"/>
                </a:solidFill>
              </a:rPr>
              <a:t>SCScoreResponse</a:t>
            </a:r>
            <a:r>
              <a:rPr lang="en-US" altLang="zh-CN" sz="2000" dirty="0">
                <a:solidFill>
                  <a:srgbClr val="FFFFFF"/>
                </a:solidFill>
              </a:rPr>
              <a:t>:</a:t>
            </a:r>
            <a:endParaRPr lang="en-US" altLang="zh-CN" sz="2000" dirty="0">
              <a:solidFill>
                <a:schemeClr val="lt1"/>
              </a:solidFill>
            </a:endParaRPr>
          </a:p>
        </p:txBody>
      </p:sp>
    </p:spTree>
    <p:extLst>
      <p:ext uri="{BB962C8B-B14F-4D97-AF65-F5344CB8AC3E}">
        <p14:creationId xmlns:p14="http://schemas.microsoft.com/office/powerpoint/2010/main" val="958423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B92B7D3-553F-EECA-A380-3AA3E8ACF2A6}"/>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18CE108C-11DB-4D97-8548-8DB43FEC0B6C}"/>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Templating</a:t>
            </a:r>
            <a:r>
              <a:rPr lang="zh-CN" altLang="en-US" sz="3200" dirty="0"/>
              <a:t> </a:t>
            </a:r>
            <a:r>
              <a:rPr lang="en-US" altLang="zh-CN" sz="3200" dirty="0"/>
              <a:t>keeps</a:t>
            </a:r>
            <a:r>
              <a:rPr lang="zh-CN" altLang="en-US" sz="3200" dirty="0"/>
              <a:t> </a:t>
            </a:r>
            <a:r>
              <a:rPr lang="en-US" altLang="zh-CN" sz="3200" dirty="0"/>
              <a:t>the</a:t>
            </a:r>
            <a:r>
              <a:rPr lang="zh-CN" altLang="en-US" sz="3200" dirty="0"/>
              <a:t> </a:t>
            </a:r>
            <a:r>
              <a:rPr lang="en-US" altLang="zh-CN" sz="3200" dirty="0"/>
              <a:t>API</a:t>
            </a:r>
            <a:r>
              <a:rPr lang="zh-CN" altLang="en-US" sz="3200" dirty="0"/>
              <a:t> </a:t>
            </a:r>
            <a:r>
              <a:rPr lang="en-US" altLang="zh-CN" sz="3200" dirty="0"/>
              <a:t>gateway</a:t>
            </a:r>
            <a:r>
              <a:rPr lang="zh-CN" altLang="en-US" sz="3200" dirty="0"/>
              <a:t> </a:t>
            </a:r>
            <a:r>
              <a:rPr lang="en-US" altLang="zh-CN" sz="3200" dirty="0"/>
              <a:t>lightweight</a:t>
            </a:r>
            <a:endParaRPr lang="en-US" sz="3200" dirty="0"/>
          </a:p>
        </p:txBody>
      </p:sp>
      <p:sp>
        <p:nvSpPr>
          <p:cNvPr id="93" name="Google Shape;93;p14">
            <a:extLst>
              <a:ext uri="{FF2B5EF4-FFF2-40B4-BE49-F238E27FC236}">
                <a16:creationId xmlns:a16="http://schemas.microsoft.com/office/drawing/2014/main" id="{AF103843-0D67-0A04-DBDB-496E6DA43F2B}"/>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49F2FAE8-561A-FC95-6FF5-6040ADCBC7EF}"/>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4" name="Google Shape;201;p25">
            <a:extLst>
              <a:ext uri="{FF2B5EF4-FFF2-40B4-BE49-F238E27FC236}">
                <a16:creationId xmlns:a16="http://schemas.microsoft.com/office/drawing/2014/main" id="{665D36B8-A598-7EFE-08B7-4083652EC7B6}"/>
              </a:ext>
            </a:extLst>
          </p:cNvPr>
          <p:cNvSpPr txBox="1"/>
          <p:nvPr/>
        </p:nvSpPr>
        <p:spPr>
          <a:xfrm>
            <a:off x="664974" y="1483425"/>
            <a:ext cx="4915025" cy="46935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latin typeface="Arial" panose="020B0604020202020204" pitchFamily="34" charset="0"/>
                <a:cs typeface="Arial" panose="020B0604020202020204" pitchFamily="34" charset="0"/>
              </a:rPr>
              <a:t>#</a:t>
            </a:r>
            <a:r>
              <a:rPr lang="zh-CN" altLang="en-US" sz="1600" dirty="0">
                <a:solidFill>
                  <a:srgbClr val="FFFFFF"/>
                </a:solidFill>
                <a:latin typeface="Arial" panose="020B0604020202020204" pitchFamily="34" charset="0"/>
                <a:cs typeface="Arial" panose="020B0604020202020204" pitchFamily="34" charset="0"/>
              </a:rPr>
              <a:t> </a:t>
            </a:r>
            <a:r>
              <a:rPr lang="en-US" altLang="zh-CN" sz="1600" dirty="0">
                <a:solidFill>
                  <a:srgbClr val="FFFFFF"/>
                </a:solidFill>
                <a:latin typeface="Arial" panose="020B0604020202020204" pitchFamily="34" charset="0"/>
                <a:cs typeface="Arial" panose="020B0604020202020204" pitchFamily="34" charset="0"/>
              </a:rPr>
              <a:t>in</a:t>
            </a:r>
            <a:r>
              <a:rPr lang="zh-CN" altLang="en-US" sz="1600" dirty="0">
                <a:solidFill>
                  <a:srgbClr val="FFFFFF"/>
                </a:solidFill>
                <a:latin typeface="Arial" panose="020B0604020202020204" pitchFamily="34" charset="0"/>
                <a:cs typeface="Arial" panose="020B0604020202020204" pitchFamily="34" charset="0"/>
              </a:rPr>
              <a:t> </a:t>
            </a:r>
            <a:r>
              <a:rPr lang="en-US" altLang="zh-CN" sz="1600" dirty="0">
                <a:solidFill>
                  <a:srgbClr val="FFFFFF"/>
                </a:solidFill>
                <a:latin typeface="Arial" panose="020B0604020202020204" pitchFamily="34" charset="0"/>
                <a:cs typeface="Arial" panose="020B0604020202020204" pitchFamily="34" charset="0"/>
              </a:rPr>
              <a:t>askcos2_core/config/</a:t>
            </a:r>
            <a:r>
              <a:rPr lang="en-US" altLang="zh-CN" sz="1600" dirty="0" err="1">
                <a:solidFill>
                  <a:srgbClr val="FFFFFF"/>
                </a:solidFill>
                <a:latin typeface="Arial" panose="020B0604020202020204" pitchFamily="34" charset="0"/>
                <a:cs typeface="Arial" panose="020B0604020202020204" pitchFamily="34" charset="0"/>
              </a:rPr>
              <a:t>module_config_full.py</a:t>
            </a:r>
            <a:endParaRPr lang="en-US" altLang="zh-CN" sz="1600"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US" altLang="zh-CN" sz="2000"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zh-CN" sz="2000" dirty="0" err="1">
                <a:solidFill>
                  <a:srgbClr val="FFFFFF"/>
                </a:solidFill>
                <a:latin typeface="Arial" panose="020B0604020202020204" pitchFamily="34" charset="0"/>
                <a:cs typeface="Arial" panose="020B0604020202020204" pitchFamily="34" charset="0"/>
              </a:rPr>
              <a:t>modules_to_start</a:t>
            </a: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FF"/>
                </a:solidFill>
                <a:latin typeface="Arial" panose="020B0604020202020204" pitchFamily="34" charset="0"/>
                <a:cs typeface="Arial" panose="020B0604020202020204" pitchFamily="34" charset="0"/>
              </a:rPr>
              <a:t>=</a:t>
            </a: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FF"/>
                </a:solidFill>
                <a:latin typeface="Arial" panose="020B0604020202020204" pitchFamily="34" charset="0"/>
                <a:cs typeface="Arial" panose="020B0604020202020204" pitchFamily="34" charset="0"/>
              </a:rPr>
              <a:t>{</a:t>
            </a:r>
          </a:p>
          <a:p>
            <a:pPr marL="0" lvl="0" indent="0" algn="l" rtl="0">
              <a:spcBef>
                <a:spcPts val="0"/>
              </a:spcBef>
              <a:spcAft>
                <a:spcPts val="0"/>
              </a:spcAft>
              <a:buNone/>
            </a:pP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FF"/>
                </a:solidFill>
                <a:latin typeface="Arial" panose="020B0604020202020204" pitchFamily="34" charset="0"/>
                <a:cs typeface="Arial" panose="020B0604020202020204" pitchFamily="34" charset="0"/>
              </a:rPr>
              <a:t>...</a:t>
            </a:r>
          </a:p>
          <a:p>
            <a:pPr marL="0" lvl="0" indent="0" algn="l" rtl="0">
              <a:spcBef>
                <a:spcPts val="0"/>
              </a:spcBef>
              <a:spcAft>
                <a:spcPts val="0"/>
              </a:spcAft>
              <a:buNone/>
            </a:pP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context_recommender</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00B0F0"/>
                </a:solidFill>
                <a:latin typeface="Arial" panose="020B0604020202020204" pitchFamily="34" charset="0"/>
                <a:cs typeface="Arial" panose="020B0604020202020204" pitchFamily="34" charset="0"/>
              </a:rPr>
              <a:t>True</a:t>
            </a:r>
            <a:r>
              <a:rPr lang="en-US" altLang="zh-CN" sz="2000" dirty="0">
                <a:solidFill>
                  <a:schemeClr val="bg1"/>
                </a:solidFill>
                <a:latin typeface="Arial" panose="020B0604020202020204" pitchFamily="34" charset="0"/>
                <a:cs typeface="Arial" panose="020B0604020202020204" pitchFamily="34" charset="0"/>
              </a:rPr>
              <a:t>,</a:t>
            </a:r>
            <a:endParaRPr lang="en-US" altLang="zh-CN" sz="2000" dirty="0">
              <a:solidFill>
                <a:srgbClr val="FFFFFF"/>
              </a:solidFill>
              <a:latin typeface="Arial" panose="020B0604020202020204" pitchFamily="34" charset="0"/>
              <a:cs typeface="Arial" panose="020B0604020202020204" pitchFamily="34" charset="0"/>
            </a:endParaRPr>
          </a:p>
          <a:p>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scscore</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00B0F0"/>
                </a:solidFill>
                <a:latin typeface="Arial" panose="020B0604020202020204" pitchFamily="34" charset="0"/>
                <a:cs typeface="Arial" panose="020B0604020202020204" pitchFamily="34" charset="0"/>
              </a:rPr>
              <a:t>True</a:t>
            </a:r>
            <a:r>
              <a:rPr lang="en-US" altLang="zh-CN" sz="2000" dirty="0">
                <a:solidFill>
                  <a:schemeClr val="bg1"/>
                </a:solidFill>
                <a:latin typeface="Arial" panose="020B0604020202020204" pitchFamily="34" charset="0"/>
                <a:cs typeface="Arial" panose="020B0604020202020204" pitchFamily="34" charset="0"/>
              </a:rPr>
              <a:t>,</a:t>
            </a:r>
          </a:p>
          <a:p>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a:t>
            </a:r>
            <a:endParaRPr lang="en-US" altLang="zh-CN" sz="2000"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zh-CN" sz="2000" dirty="0">
                <a:solidFill>
                  <a:srgbClr val="FFFFFF"/>
                </a:solidFill>
                <a:latin typeface="Arial" panose="020B0604020202020204" pitchFamily="34" charset="0"/>
                <a:cs typeface="Arial" panose="020B0604020202020204" pitchFamily="34" charset="0"/>
              </a:rPr>
              <a:t>}</a:t>
            </a:r>
          </a:p>
          <a:p>
            <a:pPr marL="0" lvl="0" indent="0" algn="l" rtl="0">
              <a:spcBef>
                <a:spcPts val="0"/>
              </a:spcBef>
              <a:spcAft>
                <a:spcPts val="0"/>
              </a:spcAft>
              <a:buNone/>
            </a:pPr>
            <a:endParaRPr lang="en-US" altLang="zh-CN" sz="2000"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zh-CN" sz="2000" dirty="0" err="1">
                <a:solidFill>
                  <a:schemeClr val="bg1"/>
                </a:solidFill>
                <a:latin typeface="Arial" panose="020B0604020202020204" pitchFamily="34" charset="0"/>
                <a:cs typeface="Arial" panose="020B0604020202020204" pitchFamily="34" charset="0"/>
              </a:rPr>
              <a:t>scscore</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FFFFFF"/>
                </a:solidFill>
                <a:latin typeface="Arial" panose="020B0604020202020204" pitchFamily="34" charset="0"/>
                <a:cs typeface="Arial" panose="020B0604020202020204" pitchFamily="34" charset="0"/>
              </a:rPr>
              <a:t>=</a:t>
            </a: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FF"/>
                </a:solidFill>
                <a:latin typeface="Arial" panose="020B0604020202020204" pitchFamily="34" charset="0"/>
                <a:cs typeface="Arial" panose="020B0604020202020204" pitchFamily="34" charset="0"/>
              </a:rPr>
              <a:t>{</a:t>
            </a:r>
          </a:p>
          <a:p>
            <a:pPr marL="0" lvl="0" indent="0" algn="l" rtl="0">
              <a:spcBef>
                <a:spcPts val="0"/>
              </a:spcBef>
              <a:spcAft>
                <a:spcPts val="0"/>
              </a:spcAft>
              <a:buNone/>
            </a:pPr>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“repo”</a:t>
            </a:r>
            <a:r>
              <a:rPr lang="en-US" altLang="zh-CN" sz="2000" dirty="0">
                <a:solidFill>
                  <a:schemeClr val="bg1"/>
                </a:solidFill>
                <a:latin typeface="Arial" panose="020B0604020202020204" pitchFamily="34" charset="0"/>
                <a:cs typeface="Arial" panose="020B0604020202020204" pitchFamily="34" charset="0"/>
              </a:rPr>
              <a:t>:</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scscore.git</a:t>
            </a:r>
            <a:r>
              <a:rPr lang="en-US" altLang="zh-CN" sz="2000" dirty="0">
                <a:solidFill>
                  <a:srgbClr val="FFFF00"/>
                </a:solidFill>
                <a:latin typeface="Arial" panose="020B0604020202020204" pitchFamily="34" charset="0"/>
                <a:cs typeface="Arial" panose="020B0604020202020204" pitchFamily="34" charset="0"/>
              </a:rPr>
              <a:t>”,</a:t>
            </a:r>
          </a:p>
          <a:p>
            <a:r>
              <a:rPr lang="zh-CN" altLang="en-US" sz="2000" dirty="0">
                <a:solidFill>
                  <a:srgbClr val="FFFFFF"/>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deployment_config</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deployment.yaml</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p>
          <a:p>
            <a:r>
              <a:rPr lang="zh-CN" altLang="en-US" sz="2000" dirty="0">
                <a:solidFill>
                  <a:srgbClr val="FFFF00"/>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err="1">
                <a:solidFill>
                  <a:srgbClr val="FFFF00"/>
                </a:solidFill>
                <a:latin typeface="Arial" panose="020B0604020202020204" pitchFamily="34" charset="0"/>
                <a:cs typeface="Arial" panose="020B0604020202020204" pitchFamily="34" charset="0"/>
              </a:rPr>
              <a:t>prediction_url</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rgbClr val="FFFF00"/>
                </a:solidFill>
                <a:latin typeface="Arial" panose="020B0604020202020204" pitchFamily="34" charset="0"/>
                <a:cs typeface="Arial" panose="020B0604020202020204" pitchFamily="34" charset="0"/>
              </a:rPr>
              <a:t>“0.0.0.0:9741/</a:t>
            </a:r>
            <a:r>
              <a:rPr lang="en-US" altLang="zh-CN" sz="2000" dirty="0" err="1">
                <a:solidFill>
                  <a:srgbClr val="FFFF00"/>
                </a:solidFill>
                <a:latin typeface="Arial" panose="020B0604020202020204" pitchFamily="34" charset="0"/>
                <a:cs typeface="Arial" panose="020B0604020202020204" pitchFamily="34" charset="0"/>
              </a:rPr>
              <a:t>scscore</a:t>
            </a:r>
            <a:r>
              <a:rPr lang="en-US" altLang="zh-CN" sz="2000" dirty="0">
                <a:solidFill>
                  <a:srgbClr val="FFFF00"/>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a:t>
            </a:r>
          </a:p>
          <a:p>
            <a:r>
              <a:rPr lang="zh-CN" altLang="en-US" sz="2000" dirty="0">
                <a:solidFill>
                  <a:schemeClr val="bg1"/>
                </a:solidFill>
                <a:latin typeface="Arial" panose="020B0604020202020204" pitchFamily="34" charset="0"/>
                <a:cs typeface="Arial" panose="020B0604020202020204" pitchFamily="34" charset="0"/>
              </a:rPr>
              <a:t>  </a:t>
            </a:r>
            <a:r>
              <a:rPr lang="en-US" altLang="zh-CN" sz="2000" dirty="0">
                <a:solidFill>
                  <a:schemeClr val="bg1"/>
                </a:solidFill>
                <a:latin typeface="Arial" panose="020B0604020202020204" pitchFamily="34" charset="0"/>
                <a:cs typeface="Arial" panose="020B0604020202020204" pitchFamily="34" charset="0"/>
              </a:rPr>
              <a:t>…</a:t>
            </a:r>
            <a:endParaRPr lang="en-US" altLang="zh-CN" sz="2000" dirty="0">
              <a:solidFill>
                <a:srgbClr val="FFFFFF"/>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altLang="zh-CN" sz="2000" dirty="0">
                <a:solidFill>
                  <a:srgbClr val="FFFFFF"/>
                </a:solidFill>
                <a:latin typeface="Arial" panose="020B0604020202020204" pitchFamily="34" charset="0"/>
                <a:cs typeface="Arial" panose="020B0604020202020204" pitchFamily="34" charset="0"/>
              </a:rPr>
              <a:t>}</a:t>
            </a:r>
          </a:p>
          <a:p>
            <a:pPr marL="0" lvl="0" indent="0" algn="l" rtl="0">
              <a:spcBef>
                <a:spcPts val="0"/>
              </a:spcBef>
              <a:spcAft>
                <a:spcPts val="0"/>
              </a:spcAft>
              <a:buNone/>
            </a:pPr>
            <a:endParaRPr lang="en-US" sz="2000" dirty="0">
              <a:solidFill>
                <a:srgbClr val="00FFFF"/>
              </a:solidFill>
              <a:latin typeface="Arial" panose="020B0604020202020204" pitchFamily="34" charset="0"/>
              <a:cs typeface="Arial" panose="020B0604020202020204" pitchFamily="34" charset="0"/>
            </a:endParaRPr>
          </a:p>
        </p:txBody>
      </p:sp>
      <p:sp>
        <p:nvSpPr>
          <p:cNvPr id="5" name="Google Shape;201;p25">
            <a:extLst>
              <a:ext uri="{FF2B5EF4-FFF2-40B4-BE49-F238E27FC236}">
                <a16:creationId xmlns:a16="http://schemas.microsoft.com/office/drawing/2014/main" id="{14CBC75F-628E-A80A-4F1C-A947ACE70DBE}"/>
              </a:ext>
            </a:extLst>
          </p:cNvPr>
          <p:cNvSpPr txBox="1"/>
          <p:nvPr/>
        </p:nvSpPr>
        <p:spPr>
          <a:xfrm>
            <a:off x="6274974" y="1483424"/>
            <a:ext cx="5252052" cy="4693501"/>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in</a:t>
            </a:r>
            <a:r>
              <a:rPr lang="zh-CN" altLang="en-US" sz="1600" dirty="0">
                <a:solidFill>
                  <a:srgbClr val="FFFFFF"/>
                </a:solidFill>
              </a:rPr>
              <a:t> </a:t>
            </a:r>
            <a:r>
              <a:rPr lang="en-US" altLang="zh-CN" sz="1600" dirty="0" err="1">
                <a:solidFill>
                  <a:srgbClr val="FFFFFF"/>
                </a:solidFill>
              </a:rPr>
              <a:t>scscore</a:t>
            </a:r>
            <a:r>
              <a:rPr lang="en-US" altLang="zh-CN" sz="1600" dirty="0">
                <a:solidFill>
                  <a:srgbClr val="FFFFFF"/>
                </a:solidFill>
              </a:rPr>
              <a:t>/</a:t>
            </a:r>
            <a:r>
              <a:rPr lang="en-US" altLang="zh-CN" sz="1600" dirty="0" err="1">
                <a:solidFill>
                  <a:srgbClr val="FFFFFF"/>
                </a:solidFill>
              </a:rPr>
              <a:t>deployment.yaml</a:t>
            </a:r>
            <a:r>
              <a:rPr lang="zh-CN" altLang="en-US" sz="1600" dirty="0">
                <a:solidFill>
                  <a:srgbClr val="FFFFFF"/>
                </a:solidFill>
              </a:rPr>
              <a:t> </a:t>
            </a:r>
            <a:r>
              <a:rPr lang="en-US" altLang="zh-CN" sz="1600" dirty="0">
                <a:solidFill>
                  <a:srgbClr val="FFFFFF"/>
                </a:solidFill>
              </a:rPr>
              <a:t>(NOT</a:t>
            </a:r>
            <a:r>
              <a:rPr lang="zh-CN" altLang="en-US" sz="1600" dirty="0">
                <a:solidFill>
                  <a:srgbClr val="FFFFFF"/>
                </a:solidFill>
              </a:rPr>
              <a:t> </a:t>
            </a:r>
            <a:r>
              <a:rPr lang="en-US" altLang="zh-CN" sz="1600" dirty="0">
                <a:solidFill>
                  <a:srgbClr val="FFFFFF"/>
                </a:solidFill>
              </a:rPr>
              <a:t>in</a:t>
            </a:r>
            <a:r>
              <a:rPr lang="zh-CN" altLang="en-US" sz="1600" dirty="0">
                <a:solidFill>
                  <a:srgbClr val="FFFFFF"/>
                </a:solidFill>
              </a:rPr>
              <a:t> </a:t>
            </a:r>
            <a:r>
              <a:rPr lang="en-US" altLang="zh-CN" sz="1600" dirty="0">
                <a:solidFill>
                  <a:srgbClr val="FFFFFF"/>
                </a:solidFill>
              </a:rPr>
              <a:t>askcos2_core)</a:t>
            </a:r>
          </a:p>
          <a:p>
            <a:pPr marL="0" lvl="0" indent="0" algn="l" rtl="0">
              <a:spcBef>
                <a:spcPts val="0"/>
              </a:spcBef>
              <a:spcAft>
                <a:spcPts val="0"/>
              </a:spcAft>
              <a:buNone/>
            </a:pPr>
            <a:endParaRPr lang="en-US" altLang="zh-CN" sz="2000" dirty="0">
              <a:solidFill>
                <a:srgbClr val="FFFFFF"/>
              </a:solidFill>
            </a:endParaRPr>
          </a:p>
          <a:p>
            <a:pPr marL="0" lvl="0" indent="0" algn="l" rtl="0">
              <a:spcBef>
                <a:spcPts val="0"/>
              </a:spcBef>
              <a:spcAft>
                <a:spcPts val="0"/>
              </a:spcAft>
              <a:buNone/>
            </a:pPr>
            <a:r>
              <a:rPr lang="en-US" altLang="zh-CN" sz="2000" dirty="0">
                <a:solidFill>
                  <a:srgbClr val="FF9900"/>
                </a:solidFill>
              </a:rPr>
              <a:t>docker</a:t>
            </a:r>
            <a:r>
              <a:rPr lang="en-US" altLang="zh-CN" sz="2000" dirty="0">
                <a:solidFill>
                  <a:schemeClr val="bg1"/>
                </a:solidFill>
              </a:rPr>
              <a:t>:</a:t>
            </a:r>
          </a:p>
          <a:p>
            <a:r>
              <a:rPr lang="zh-CN" altLang="en-US" sz="2000" dirty="0">
                <a:solidFill>
                  <a:schemeClr val="bg1"/>
                </a:solidFill>
              </a:rPr>
              <a:t>  </a:t>
            </a:r>
            <a:r>
              <a:rPr lang="en-US" altLang="zh-CN" sz="2000" dirty="0" err="1">
                <a:solidFill>
                  <a:srgbClr val="FF9900"/>
                </a:solidFill>
              </a:rPr>
              <a:t>cpu</a:t>
            </a:r>
            <a:r>
              <a:rPr lang="en-US" altLang="zh-CN" sz="2000" dirty="0">
                <a:solidFill>
                  <a:schemeClr val="bg1"/>
                </a:solidFill>
              </a:rPr>
              <a:t>:</a:t>
            </a:r>
          </a:p>
          <a:p>
            <a:r>
              <a:rPr lang="zh-CN" altLang="en-US" sz="2000" dirty="0">
                <a:solidFill>
                  <a:schemeClr val="bg1"/>
                </a:solidFill>
              </a:rPr>
              <a:t>    </a:t>
            </a:r>
            <a:r>
              <a:rPr lang="en-US" altLang="zh-CN" sz="2000" dirty="0">
                <a:solidFill>
                  <a:srgbClr val="FF9900"/>
                </a:solidFill>
              </a:rPr>
              <a:t>image</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scscore:1.0-cpu</a:t>
            </a:r>
          </a:p>
          <a:p>
            <a:r>
              <a:rPr lang="zh-CN" altLang="en-US" sz="2000" dirty="0">
                <a:solidFill>
                  <a:schemeClr val="bg1"/>
                </a:solidFill>
              </a:rPr>
              <a:t>    </a:t>
            </a:r>
            <a:r>
              <a:rPr lang="en-US" altLang="zh-CN" sz="2000" dirty="0" err="1">
                <a:solidFill>
                  <a:srgbClr val="FF9900"/>
                </a:solidFill>
              </a:rPr>
              <a:t>build_command</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docker</a:t>
            </a:r>
            <a:r>
              <a:rPr lang="zh-CN" altLang="en-US" sz="2000" dirty="0">
                <a:solidFill>
                  <a:schemeClr val="bg1"/>
                </a:solidFill>
              </a:rPr>
              <a:t> </a:t>
            </a:r>
            <a:r>
              <a:rPr lang="en-US" altLang="zh-CN" sz="2000" dirty="0">
                <a:solidFill>
                  <a:schemeClr val="bg1"/>
                </a:solidFill>
              </a:rPr>
              <a:t>build</a:t>
            </a:r>
            <a:r>
              <a:rPr lang="zh-CN" altLang="en-US" sz="2000" dirty="0">
                <a:solidFill>
                  <a:schemeClr val="bg1"/>
                </a:solidFill>
              </a:rPr>
              <a:t> </a:t>
            </a:r>
            <a:r>
              <a:rPr lang="en-US" altLang="zh-CN" sz="2000" dirty="0">
                <a:solidFill>
                  <a:schemeClr val="bg1"/>
                </a:solidFill>
              </a:rPr>
              <a:t>...</a:t>
            </a:r>
          </a:p>
          <a:p>
            <a:pPr marL="0" lvl="0" indent="0" algn="l" rtl="0">
              <a:spcBef>
                <a:spcPts val="0"/>
              </a:spcBef>
              <a:spcAft>
                <a:spcPts val="0"/>
              </a:spcAft>
              <a:buNone/>
            </a:pPr>
            <a:r>
              <a:rPr lang="zh-CN" altLang="en-US" sz="2000" dirty="0">
                <a:solidFill>
                  <a:schemeClr val="bg1"/>
                </a:solidFill>
              </a:rPr>
              <a:t>    </a:t>
            </a:r>
            <a:r>
              <a:rPr lang="en-US" altLang="zh-CN" sz="2000" dirty="0" err="1">
                <a:solidFill>
                  <a:srgbClr val="FF9900"/>
                </a:solidFill>
              </a:rPr>
              <a:t>start_command</a:t>
            </a:r>
            <a:r>
              <a:rPr lang="en-US" altLang="zh-CN" sz="2000" dirty="0">
                <a:solidFill>
                  <a:schemeClr val="bg1"/>
                </a:solidFill>
              </a:rPr>
              <a:t>:</a:t>
            </a:r>
            <a:r>
              <a:rPr lang="zh-CN" altLang="en-US" sz="2000" dirty="0">
                <a:solidFill>
                  <a:schemeClr val="bg1"/>
                </a:solidFill>
              </a:rPr>
              <a:t> </a:t>
            </a:r>
            <a:r>
              <a:rPr lang="en-US" altLang="zh-CN" sz="2000" dirty="0" err="1">
                <a:solidFill>
                  <a:schemeClr val="bg1"/>
                </a:solidFill>
              </a:rPr>
              <a:t>sh</a:t>
            </a:r>
            <a:r>
              <a:rPr lang="zh-CN" altLang="en-US" sz="2000" dirty="0">
                <a:solidFill>
                  <a:schemeClr val="bg1"/>
                </a:solidFill>
              </a:rPr>
              <a:t> </a:t>
            </a:r>
            <a:r>
              <a:rPr lang="en-US" altLang="zh-CN" sz="2000" dirty="0">
                <a:solidFill>
                  <a:schemeClr val="bg1"/>
                </a:solidFill>
              </a:rPr>
              <a:t>scripts/</a:t>
            </a:r>
            <a:r>
              <a:rPr lang="en-US" altLang="zh-CN" sz="2000" dirty="0" err="1">
                <a:solidFill>
                  <a:schemeClr val="bg1"/>
                </a:solidFill>
              </a:rPr>
              <a:t>start.sh</a:t>
            </a:r>
            <a:endParaRPr lang="en-US" altLang="zh-CN" sz="2000" dirty="0">
              <a:solidFill>
                <a:schemeClr val="bg1"/>
              </a:solidFill>
            </a:endParaRPr>
          </a:p>
          <a:p>
            <a:r>
              <a:rPr lang="zh-CN" altLang="en-US" sz="2000" dirty="0">
                <a:solidFill>
                  <a:schemeClr val="bg1"/>
                </a:solidFill>
              </a:rPr>
              <a:t>  </a:t>
            </a:r>
            <a:r>
              <a:rPr lang="en-US" altLang="zh-CN" sz="2000" dirty="0" err="1">
                <a:solidFill>
                  <a:srgbClr val="FF9900"/>
                </a:solidFill>
              </a:rPr>
              <a:t>gpu</a:t>
            </a:r>
            <a:r>
              <a:rPr lang="en-US" altLang="zh-CN" sz="2000" dirty="0">
                <a:solidFill>
                  <a:schemeClr val="bg1"/>
                </a:solidFill>
              </a:rPr>
              <a:t>:</a:t>
            </a:r>
          </a:p>
          <a:p>
            <a:r>
              <a:rPr lang="en-US" altLang="zh-CN" sz="2000" dirty="0">
                <a:solidFill>
                  <a:schemeClr val="bg1"/>
                </a:solidFill>
              </a:rPr>
              <a:t>...</a:t>
            </a:r>
            <a:endParaRPr lang="en-US" altLang="zh-CN" sz="2000" dirty="0">
              <a:solidFill>
                <a:srgbClr val="FFFFFF"/>
              </a:solidFill>
            </a:endParaRPr>
          </a:p>
          <a:p>
            <a:pPr marL="0" lvl="0" indent="0" algn="l" rtl="0">
              <a:spcBef>
                <a:spcPts val="0"/>
              </a:spcBef>
              <a:spcAft>
                <a:spcPts val="0"/>
              </a:spcAft>
              <a:buNone/>
            </a:pPr>
            <a:r>
              <a:rPr lang="en-US" altLang="zh-CN" sz="2000" dirty="0">
                <a:solidFill>
                  <a:srgbClr val="FF9900"/>
                </a:solidFill>
              </a:rPr>
              <a:t>singularity</a:t>
            </a:r>
            <a:r>
              <a:rPr lang="en-US" altLang="zh-CN" sz="2000" dirty="0">
                <a:solidFill>
                  <a:schemeClr val="bg1"/>
                </a:solidFill>
              </a:rPr>
              <a:t>:</a:t>
            </a:r>
          </a:p>
          <a:p>
            <a:pPr marL="0" lvl="0" indent="0" algn="l" rtl="0">
              <a:spcBef>
                <a:spcPts val="0"/>
              </a:spcBef>
              <a:spcAft>
                <a:spcPts val="0"/>
              </a:spcAft>
              <a:buNone/>
            </a:pPr>
            <a:r>
              <a:rPr lang="zh-CN" altLang="en-US" sz="2000" dirty="0">
                <a:solidFill>
                  <a:schemeClr val="bg1"/>
                </a:solidFill>
              </a:rPr>
              <a:t>  </a:t>
            </a:r>
            <a:r>
              <a:rPr lang="en-US" altLang="zh-CN" sz="2000" dirty="0" err="1">
                <a:solidFill>
                  <a:srgbClr val="FF9900"/>
                </a:solidFill>
              </a:rPr>
              <a:t>cpu</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a:t>
            </a:r>
          </a:p>
          <a:p>
            <a:r>
              <a:rPr lang="zh-CN" altLang="en-US" sz="2000" dirty="0">
                <a:solidFill>
                  <a:schemeClr val="bg1"/>
                </a:solidFill>
              </a:rPr>
              <a:t>  </a:t>
            </a:r>
            <a:r>
              <a:rPr lang="en-US" altLang="zh-CN" sz="2000" dirty="0" err="1">
                <a:solidFill>
                  <a:srgbClr val="FF9900"/>
                </a:solidFill>
              </a:rPr>
              <a:t>gpu</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a:t>
            </a:r>
          </a:p>
          <a:p>
            <a:r>
              <a:rPr lang="en-US" altLang="zh-CN" sz="2000" dirty="0">
                <a:solidFill>
                  <a:srgbClr val="FFFFFF"/>
                </a:solidFill>
              </a:rPr>
              <a:t>...</a:t>
            </a:r>
          </a:p>
          <a:p>
            <a:r>
              <a:rPr lang="en-US" altLang="zh-CN" sz="2000" dirty="0" err="1">
                <a:solidFill>
                  <a:srgbClr val="FF9900"/>
                </a:solidFill>
              </a:rPr>
              <a:t>other_commands</a:t>
            </a:r>
            <a:r>
              <a:rPr lang="en-US" altLang="zh-CN" sz="2000" dirty="0">
                <a:solidFill>
                  <a:schemeClr val="bg1"/>
                </a:solidFill>
              </a:rPr>
              <a:t>:</a:t>
            </a:r>
            <a:r>
              <a:rPr lang="zh-CN" altLang="en-US" sz="2000" dirty="0">
                <a:solidFill>
                  <a:schemeClr val="bg1"/>
                </a:solidFill>
              </a:rPr>
              <a:t> </a:t>
            </a:r>
            <a:r>
              <a:rPr lang="en-US" altLang="zh-CN" sz="2000" dirty="0">
                <a:solidFill>
                  <a:schemeClr val="bg1"/>
                </a:solidFill>
              </a:rPr>
              <a:t>...</a:t>
            </a:r>
          </a:p>
          <a:p>
            <a:pPr marL="0" lvl="0" indent="0" algn="l" rtl="0">
              <a:spcBef>
                <a:spcPts val="0"/>
              </a:spcBef>
              <a:spcAft>
                <a:spcPts val="0"/>
              </a:spcAft>
              <a:buNone/>
            </a:pPr>
            <a:endParaRPr lang="en-US" altLang="zh-CN" sz="2000" dirty="0">
              <a:solidFill>
                <a:schemeClr val="lt1"/>
              </a:solidFill>
            </a:endParaRPr>
          </a:p>
        </p:txBody>
      </p:sp>
    </p:spTree>
    <p:extLst>
      <p:ext uri="{BB962C8B-B14F-4D97-AF65-F5344CB8AC3E}">
        <p14:creationId xmlns:p14="http://schemas.microsoft.com/office/powerpoint/2010/main" val="538726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BB91364-593E-3746-BC36-DBB4DB15948D}"/>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6F82C0FF-66A3-39DA-81A2-B421E0AF438D}"/>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Key workflows have been abstracted away</a:t>
            </a:r>
            <a:endParaRPr sz="3200" dirty="0"/>
          </a:p>
        </p:txBody>
      </p:sp>
      <p:sp>
        <p:nvSpPr>
          <p:cNvPr id="93" name="Google Shape;93;p14">
            <a:extLst>
              <a:ext uri="{FF2B5EF4-FFF2-40B4-BE49-F238E27FC236}">
                <a16:creationId xmlns:a16="http://schemas.microsoft.com/office/drawing/2014/main" id="{04E901F7-0866-0CB5-566B-C54288823070}"/>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82E8DEBD-000B-FFC4-F51C-B2FEBAE70EC8}"/>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4" name="Google Shape;201;p25">
            <a:extLst>
              <a:ext uri="{FF2B5EF4-FFF2-40B4-BE49-F238E27FC236}">
                <a16:creationId xmlns:a16="http://schemas.microsoft.com/office/drawing/2014/main" id="{06394666-316B-01D3-3B0D-5314309BE585}"/>
              </a:ext>
            </a:extLst>
          </p:cNvPr>
          <p:cNvSpPr txBox="1"/>
          <p:nvPr/>
        </p:nvSpPr>
        <p:spPr>
          <a:xfrm>
            <a:off x="664974" y="1483425"/>
            <a:ext cx="4915025" cy="46935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in</a:t>
            </a:r>
            <a:r>
              <a:rPr lang="zh-CN" altLang="en-US" sz="1600" dirty="0">
                <a:solidFill>
                  <a:srgbClr val="FFFFFF"/>
                </a:solidFill>
              </a:rPr>
              <a:t> </a:t>
            </a:r>
            <a:r>
              <a:rPr lang="en-US" altLang="zh-CN" sz="1600" dirty="0">
                <a:solidFill>
                  <a:srgbClr val="FFFFFF"/>
                </a:solidFill>
              </a:rPr>
              <a:t>askcos2_core/wrappers/__</a:t>
            </a:r>
            <a:r>
              <a:rPr lang="en-US" altLang="zh-CN" sz="1600" dirty="0" err="1">
                <a:solidFill>
                  <a:srgbClr val="FFFFFF"/>
                </a:solidFill>
              </a:rPr>
              <a:t>init</a:t>
            </a:r>
            <a:r>
              <a:rPr lang="en-US" altLang="zh-CN" sz="1600" dirty="0">
                <a:solidFill>
                  <a:srgbClr val="FFFFFF"/>
                </a:solidFill>
              </a:rPr>
              <a:t>__.</a:t>
            </a:r>
            <a:r>
              <a:rPr lang="en-US" altLang="zh-CN" sz="1600" dirty="0" err="1">
                <a:solidFill>
                  <a:srgbClr val="FFFFFF"/>
                </a:solidFill>
              </a:rPr>
              <a:t>py</a:t>
            </a: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registration</a:t>
            </a:r>
          </a:p>
          <a:p>
            <a:pPr marL="0" lvl="0" indent="0" algn="l" rtl="0">
              <a:spcBef>
                <a:spcPts val="0"/>
              </a:spcBef>
              <a:spcAft>
                <a:spcPts val="0"/>
              </a:spcAft>
              <a:buNone/>
            </a:pPr>
            <a:endParaRPr lang="en-US" altLang="zh-CN" sz="2000" dirty="0">
              <a:solidFill>
                <a:srgbClr val="FFFFFF"/>
              </a:solidFill>
            </a:endParaRPr>
          </a:p>
          <a:p>
            <a:r>
              <a:rPr lang="en-US" altLang="zh-CN" sz="2000" dirty="0">
                <a:solidFill>
                  <a:srgbClr val="01FFFF"/>
                </a:solidFill>
              </a:rPr>
              <a:t>def</a:t>
            </a:r>
            <a:r>
              <a:rPr lang="zh-CN" altLang="en-US" sz="2000" dirty="0">
                <a:solidFill>
                  <a:srgbClr val="FFFFFF"/>
                </a:solidFill>
              </a:rPr>
              <a:t> </a:t>
            </a:r>
            <a:r>
              <a:rPr lang="en-US" altLang="zh-CN" sz="2000" dirty="0" err="1">
                <a:solidFill>
                  <a:srgbClr val="71FC3F"/>
                </a:solidFill>
              </a:rPr>
              <a:t>register_wrapper</a:t>
            </a:r>
            <a:r>
              <a:rPr lang="en-US" altLang="zh-CN" sz="2000" dirty="0">
                <a:solidFill>
                  <a:schemeClr val="lt1"/>
                </a:solidFill>
              </a:rPr>
              <a:t>(</a:t>
            </a:r>
            <a:r>
              <a:rPr lang="en-US" altLang="zh-CN" sz="2000" dirty="0">
                <a:solidFill>
                  <a:srgbClr val="FF9900"/>
                </a:solidFill>
              </a:rPr>
              <a:t>name,</a:t>
            </a:r>
            <a:r>
              <a:rPr lang="zh-CN" altLang="en-US" sz="2000" dirty="0">
                <a:solidFill>
                  <a:srgbClr val="FF9900"/>
                </a:solidFill>
              </a:rPr>
              <a:t> </a:t>
            </a:r>
            <a:r>
              <a:rPr lang="en-US" altLang="zh-CN" sz="2000" dirty="0">
                <a:solidFill>
                  <a:srgbClr val="FF9900"/>
                </a:solidFill>
              </a:rPr>
              <a:t>...</a:t>
            </a:r>
            <a:r>
              <a:rPr lang="en-US" altLang="zh-CN" sz="2000" dirty="0">
                <a:solidFill>
                  <a:schemeClr val="lt1"/>
                </a:solidFill>
              </a:rPr>
              <a:t>):</a:t>
            </a:r>
          </a:p>
          <a:p>
            <a:r>
              <a:rPr lang="zh-CN" altLang="en-US" sz="2000" dirty="0">
                <a:solidFill>
                  <a:schemeClr val="lt1"/>
                </a:solidFill>
              </a:rPr>
              <a:t>  </a:t>
            </a:r>
            <a:r>
              <a:rPr lang="en-US" altLang="zh-CN" sz="2000" dirty="0">
                <a:solidFill>
                  <a:srgbClr val="01FFFF"/>
                </a:solidFill>
              </a:rPr>
              <a:t>def</a:t>
            </a:r>
            <a:r>
              <a:rPr lang="zh-CN" altLang="en-US" sz="2000" dirty="0">
                <a:solidFill>
                  <a:srgbClr val="FFFFFF"/>
                </a:solidFill>
              </a:rPr>
              <a:t> </a:t>
            </a:r>
            <a:r>
              <a:rPr lang="en-US" altLang="zh-CN" sz="2000" dirty="0" err="1">
                <a:solidFill>
                  <a:srgbClr val="71FC3F"/>
                </a:solidFill>
              </a:rPr>
              <a:t>register_wrapper_cls</a:t>
            </a:r>
            <a:r>
              <a:rPr lang="en-US" altLang="zh-CN" sz="2000" dirty="0">
                <a:solidFill>
                  <a:schemeClr val="lt1"/>
                </a:solidFill>
              </a:rPr>
              <a:t>(</a:t>
            </a:r>
            <a:r>
              <a:rPr lang="en-US" altLang="zh-CN" sz="2000" dirty="0" err="1">
                <a:solidFill>
                  <a:srgbClr val="FF9900"/>
                </a:solidFill>
              </a:rPr>
              <a:t>cls</a:t>
            </a:r>
            <a:r>
              <a:rPr lang="en-US" altLang="zh-CN" sz="2000" dirty="0">
                <a:solidFill>
                  <a:schemeClr val="lt1"/>
                </a:solidFill>
              </a:rPr>
              <a:t>):</a:t>
            </a:r>
          </a:p>
          <a:p>
            <a:r>
              <a:rPr lang="zh-CN" altLang="en-US" sz="2000" dirty="0">
                <a:solidFill>
                  <a:schemeClr val="lt1"/>
                </a:solidFill>
              </a:rPr>
              <a:t>    </a:t>
            </a:r>
            <a:r>
              <a:rPr lang="en-US" altLang="zh-CN" sz="2000" dirty="0">
                <a:solidFill>
                  <a:schemeClr val="lt1"/>
                </a:solidFill>
              </a:rPr>
              <a:t>WRAPPER_REGISTRY[</a:t>
            </a:r>
            <a:r>
              <a:rPr lang="en-US" altLang="zh-CN" sz="2000" dirty="0">
                <a:solidFill>
                  <a:srgbClr val="FF9900"/>
                </a:solidFill>
              </a:rPr>
              <a:t>name</a:t>
            </a:r>
            <a:r>
              <a:rPr lang="en-US" altLang="zh-CN" sz="2000" dirty="0">
                <a:solidFill>
                  <a:schemeClr val="lt1"/>
                </a:solidFill>
              </a:rPr>
              <a:t>] = </a:t>
            </a:r>
            <a:r>
              <a:rPr lang="en-US" altLang="zh-CN" sz="2000" dirty="0" err="1">
                <a:solidFill>
                  <a:srgbClr val="FF9900"/>
                </a:solidFill>
              </a:rPr>
              <a:t>cls</a:t>
            </a:r>
            <a:r>
              <a:rPr lang="zh-CN" altLang="en-US" sz="2000" dirty="0">
                <a:solidFill>
                  <a:schemeClr val="lt1"/>
                </a:solidFill>
              </a:rPr>
              <a:t>  </a:t>
            </a:r>
            <a:endParaRPr lang="en-US" altLang="zh-CN" sz="2000" dirty="0">
              <a:solidFill>
                <a:schemeClr val="lt1"/>
              </a:solidFill>
            </a:endParaRPr>
          </a:p>
          <a:p>
            <a:pPr marL="0" lvl="0" indent="0" algn="l" rtl="0">
              <a:spcBef>
                <a:spcPts val="0"/>
              </a:spcBef>
              <a:spcAft>
                <a:spcPts val="0"/>
              </a:spcAft>
              <a:buNone/>
            </a:pPr>
            <a:endParaRPr lang="en-US" altLang="zh-CN" sz="2000" dirty="0">
              <a:solidFill>
                <a:schemeClr val="lt1"/>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in</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askcos2_core/wrappers/</a:t>
            </a:r>
            <a:r>
              <a:rPr kumimoji="0" lang="en-US" altLang="zh-CN" sz="1600" b="0" i="0" u="none" strike="noStrike" kern="0" cap="none" spc="0" normalizeH="0" baseline="0" noProof="0" dirty="0" err="1">
                <a:ln>
                  <a:noFill/>
                </a:ln>
                <a:solidFill>
                  <a:srgbClr val="FFFFFF"/>
                </a:solidFill>
                <a:effectLst/>
                <a:uLnTx/>
                <a:uFillTx/>
                <a:latin typeface="Arial"/>
                <a:cs typeface="Arial"/>
                <a:sym typeface="Arial"/>
              </a:rPr>
              <a:t>base.py</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collapsed</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view</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altLang="zh-CN" sz="2000" b="0" i="0" u="none" strike="noStrike" kern="0" cap="none" spc="0" normalizeH="0" baseline="0" noProof="0" dirty="0">
              <a:ln>
                <a:noFill/>
              </a:ln>
              <a:solidFill>
                <a:srgbClr val="FFFFFF"/>
              </a:solidFill>
              <a:effectLst/>
              <a:uLnTx/>
              <a:uFillTx/>
              <a:latin typeface="Arial"/>
              <a:cs typeface="Arial"/>
              <a:sym typeface="Arial"/>
            </a:endParaRPr>
          </a:p>
          <a:p>
            <a:pPr>
              <a:defRPr/>
            </a:pPr>
            <a:r>
              <a:rPr lang="en-US" altLang="zh-CN" sz="2000" dirty="0">
                <a:solidFill>
                  <a:srgbClr val="01FFFF"/>
                </a:solidFill>
              </a:rPr>
              <a:t>class</a:t>
            </a:r>
            <a:r>
              <a:rPr lang="zh-CN" altLang="en-US" sz="2000" dirty="0">
                <a:solidFill>
                  <a:srgbClr val="FFFFFF"/>
                </a:solidFill>
              </a:rPr>
              <a:t> </a:t>
            </a:r>
            <a:r>
              <a:rPr lang="en-US" altLang="zh-CN" sz="2000" dirty="0" err="1">
                <a:solidFill>
                  <a:srgbClr val="71FC3F"/>
                </a:solidFill>
              </a:rPr>
              <a:t>BaseWrapper</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a:t>
            </a:r>
            <a:r>
              <a:rPr lang="en-US" altLang="zh-CN" sz="2000" dirty="0">
                <a:solidFill>
                  <a:srgbClr val="01FFFF"/>
                </a:solidFill>
              </a:rPr>
              <a:t>def</a:t>
            </a:r>
            <a:r>
              <a:rPr lang="zh-CN" altLang="en-US" sz="2000" dirty="0">
                <a:solidFill>
                  <a:schemeClr val="lt1"/>
                </a:solidFill>
              </a:rPr>
              <a:t> </a:t>
            </a:r>
            <a:r>
              <a:rPr lang="en-US" altLang="zh-CN" sz="2000" dirty="0" err="1">
                <a:solidFill>
                  <a:srgbClr val="71FC3F"/>
                </a:solidFill>
              </a:rPr>
              <a:t>call_raw</a:t>
            </a:r>
            <a:r>
              <a:rPr lang="en-US" altLang="zh-CN" sz="2000" dirty="0">
                <a:solidFill>
                  <a:schemeClr val="lt1"/>
                </a:solidFill>
              </a:rPr>
              <a:t>(</a:t>
            </a:r>
            <a:r>
              <a:rPr lang="en-US" altLang="zh-CN" sz="2000" dirty="0">
                <a:solidFill>
                  <a:srgbClr val="FF9900"/>
                </a:solidFill>
              </a:rPr>
              <a:t>self,</a:t>
            </a:r>
            <a:r>
              <a:rPr lang="zh-CN" altLang="en-US" sz="2000" dirty="0">
                <a:solidFill>
                  <a:srgbClr val="FF9900"/>
                </a:solidFill>
              </a:rPr>
              <a:t> </a:t>
            </a:r>
            <a:r>
              <a:rPr lang="en-US" altLang="zh-CN" sz="2000" dirty="0">
                <a:solidFill>
                  <a:srgbClr val="FF9900"/>
                </a:solidFill>
              </a:rPr>
              <a:t>input</a:t>
            </a:r>
            <a:r>
              <a:rPr lang="en-US" altLang="zh-CN" sz="2000" dirty="0">
                <a:solidFill>
                  <a:schemeClr val="lt1"/>
                </a:solidFill>
              </a:rPr>
              <a:t>):</a:t>
            </a:r>
          </a:p>
          <a:p>
            <a:pPr>
              <a:defRPr/>
            </a:pPr>
            <a:r>
              <a:rPr lang="en-US" altLang="zh-CN" sz="2000" dirty="0">
                <a:solidFill>
                  <a:schemeClr val="lt1"/>
                </a:solidFill>
              </a:rPr>
              <a:t>    ...</a:t>
            </a:r>
          </a:p>
          <a:p>
            <a:pPr marL="0" lvl="0" indent="0" algn="l" rtl="0">
              <a:spcBef>
                <a:spcPts val="0"/>
              </a:spcBef>
              <a:spcAft>
                <a:spcPts val="0"/>
              </a:spcAft>
              <a:buNone/>
            </a:pPr>
            <a:r>
              <a:rPr lang="en-US" altLang="zh-CN" sz="2000" dirty="0">
                <a:solidFill>
                  <a:schemeClr val="lt1"/>
                </a:solidFill>
              </a:rPr>
              <a:t>  </a:t>
            </a:r>
            <a:r>
              <a:rPr lang="en-US" altLang="zh-CN" sz="2000" dirty="0">
                <a:solidFill>
                  <a:srgbClr val="01FFFF"/>
                </a:solidFill>
              </a:rPr>
              <a:t>def</a:t>
            </a:r>
            <a:r>
              <a:rPr lang="zh-CN" altLang="en-US" sz="2000" dirty="0">
                <a:solidFill>
                  <a:schemeClr val="lt1"/>
                </a:solidFill>
              </a:rPr>
              <a:t> </a:t>
            </a:r>
            <a:r>
              <a:rPr lang="en-US" altLang="zh-CN" sz="2000" dirty="0" err="1">
                <a:solidFill>
                  <a:srgbClr val="71FC3F"/>
                </a:solidFill>
              </a:rPr>
              <a:t>call_sync</a:t>
            </a:r>
            <a:r>
              <a:rPr lang="en-US" altLang="zh-CN" sz="2000" dirty="0">
                <a:solidFill>
                  <a:schemeClr val="lt1"/>
                </a:solidFill>
              </a:rPr>
              <a:t>(</a:t>
            </a:r>
            <a:r>
              <a:rPr lang="en-US" altLang="zh-CN" sz="2000" dirty="0">
                <a:solidFill>
                  <a:srgbClr val="FF9900"/>
                </a:solidFill>
              </a:rPr>
              <a:t>self,</a:t>
            </a:r>
            <a:r>
              <a:rPr lang="zh-CN" altLang="en-US" sz="2000" dirty="0">
                <a:solidFill>
                  <a:srgbClr val="FF9900"/>
                </a:solidFill>
              </a:rPr>
              <a:t> </a:t>
            </a:r>
            <a:r>
              <a:rPr lang="en-US" altLang="zh-CN" sz="2000" dirty="0">
                <a:solidFill>
                  <a:srgbClr val="FF9900"/>
                </a:solidFill>
              </a:rPr>
              <a:t>input</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a:t>
            </a:r>
          </a:p>
          <a:p>
            <a:pPr marL="0" lvl="0" indent="0" algn="l" rtl="0">
              <a:spcBef>
                <a:spcPts val="0"/>
              </a:spcBef>
              <a:spcAft>
                <a:spcPts val="0"/>
              </a:spcAft>
              <a:buNone/>
            </a:pPr>
            <a:r>
              <a:rPr lang="en-US" altLang="zh-CN" sz="2000" dirty="0">
                <a:solidFill>
                  <a:schemeClr val="lt1"/>
                </a:solidFill>
              </a:rPr>
              <a:t>  </a:t>
            </a:r>
            <a:r>
              <a:rPr lang="en-US" altLang="zh-CN" sz="2000" dirty="0">
                <a:solidFill>
                  <a:srgbClr val="01FFFF"/>
                </a:solidFill>
              </a:rPr>
              <a:t>def</a:t>
            </a:r>
            <a:r>
              <a:rPr lang="zh-CN" altLang="en-US" sz="2000" dirty="0">
                <a:solidFill>
                  <a:schemeClr val="lt1"/>
                </a:solidFill>
              </a:rPr>
              <a:t> </a:t>
            </a:r>
            <a:r>
              <a:rPr lang="en-US" altLang="zh-CN" sz="2000" dirty="0" err="1">
                <a:solidFill>
                  <a:srgbClr val="71FC3F"/>
                </a:solidFill>
              </a:rPr>
              <a:t>call_async</a:t>
            </a:r>
            <a:r>
              <a:rPr lang="en-US" altLang="zh-CN" sz="2000" dirty="0">
                <a:solidFill>
                  <a:schemeClr val="lt1"/>
                </a:solidFill>
              </a:rPr>
              <a:t>(</a:t>
            </a:r>
            <a:r>
              <a:rPr lang="en-US" altLang="zh-CN" sz="2000" dirty="0">
                <a:solidFill>
                  <a:srgbClr val="FF9900"/>
                </a:solidFill>
              </a:rPr>
              <a:t>self,</a:t>
            </a:r>
            <a:r>
              <a:rPr lang="zh-CN" altLang="en-US" sz="2000" dirty="0">
                <a:solidFill>
                  <a:srgbClr val="FF9900"/>
                </a:solidFill>
              </a:rPr>
              <a:t> </a:t>
            </a:r>
            <a:r>
              <a:rPr lang="en-US" altLang="zh-CN" sz="2000" dirty="0">
                <a:solidFill>
                  <a:srgbClr val="FF9900"/>
                </a:solidFill>
              </a:rPr>
              <a:t>input</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a:t>
            </a:r>
          </a:p>
          <a:p>
            <a:pPr marL="0" lvl="0" indent="0" algn="l" rtl="0">
              <a:spcBef>
                <a:spcPts val="0"/>
              </a:spcBef>
              <a:spcAft>
                <a:spcPts val="0"/>
              </a:spcAft>
              <a:buNone/>
            </a:pPr>
            <a:endParaRPr lang="en-US" altLang="zh-CN" sz="2000" dirty="0">
              <a:solidFill>
                <a:schemeClr val="lt1"/>
              </a:solidFill>
            </a:endParaRPr>
          </a:p>
        </p:txBody>
      </p:sp>
      <p:sp>
        <p:nvSpPr>
          <p:cNvPr id="5" name="Google Shape;201;p25">
            <a:extLst>
              <a:ext uri="{FF2B5EF4-FFF2-40B4-BE49-F238E27FC236}">
                <a16:creationId xmlns:a16="http://schemas.microsoft.com/office/drawing/2014/main" id="{9BD743A8-C97F-62FB-85DA-3D728A18BB0C}"/>
              </a:ext>
            </a:extLst>
          </p:cNvPr>
          <p:cNvSpPr txBox="1"/>
          <p:nvPr/>
        </p:nvSpPr>
        <p:spPr>
          <a:xfrm>
            <a:off x="6274974" y="1483424"/>
            <a:ext cx="5252052" cy="4693501"/>
          </a:xfrm>
          <a:prstGeom prst="rect">
            <a:avLst/>
          </a:prstGeom>
          <a:solidFill>
            <a:srgbClr val="434343"/>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in</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askcos2_core/wrappers/</a:t>
            </a:r>
            <a:r>
              <a:rPr kumimoji="0" lang="en-US" altLang="zh-CN" sz="1600" b="0" i="0" u="none" strike="noStrike" kern="0" cap="none" spc="0" normalizeH="0" baseline="0" noProof="0" dirty="0" err="1">
                <a:ln>
                  <a:noFill/>
                </a:ln>
                <a:solidFill>
                  <a:srgbClr val="FFFFFF"/>
                </a:solidFill>
                <a:effectLst/>
                <a:uLnTx/>
                <a:uFillTx/>
                <a:latin typeface="Arial"/>
                <a:cs typeface="Arial"/>
                <a:sym typeface="Arial"/>
              </a:rPr>
              <a:t>base.py</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expanded</a:t>
            </a:r>
            <a:r>
              <a:rPr kumimoji="0" lang="zh-CN" altLang="en-US" sz="1600" b="0" i="0" u="none" strike="noStrike" kern="0" cap="none" spc="0" normalizeH="0" baseline="0" noProof="0" dirty="0">
                <a:ln>
                  <a:noFill/>
                </a:ln>
                <a:solidFill>
                  <a:srgbClr val="FFFFFF"/>
                </a:solidFill>
                <a:effectLst/>
                <a:uLnTx/>
                <a:uFillTx/>
                <a:latin typeface="Arial"/>
                <a:cs typeface="Arial"/>
                <a:sym typeface="Arial"/>
              </a:rPr>
              <a:t> </a:t>
            </a:r>
            <a:r>
              <a:rPr kumimoji="0" lang="en-US" altLang="zh-CN" sz="1600" b="0" i="0" u="none" strike="noStrike" kern="0" cap="none" spc="0" normalizeH="0" baseline="0" noProof="0" dirty="0">
                <a:ln>
                  <a:noFill/>
                </a:ln>
                <a:solidFill>
                  <a:srgbClr val="FFFFFF"/>
                </a:solidFill>
                <a:effectLst/>
                <a:uLnTx/>
                <a:uFillTx/>
                <a:latin typeface="Arial"/>
                <a:cs typeface="Arial"/>
                <a:sym typeface="Arial"/>
              </a:rPr>
              <a:t>view</a:t>
            </a:r>
          </a:p>
          <a:p>
            <a:pPr marL="0" lvl="0" indent="0" algn="l" rtl="0">
              <a:spcBef>
                <a:spcPts val="0"/>
              </a:spcBef>
              <a:spcAft>
                <a:spcPts val="0"/>
              </a:spcAft>
              <a:buNone/>
            </a:pPr>
            <a:endParaRPr lang="en-US" altLang="zh-CN" sz="2000" dirty="0">
              <a:solidFill>
                <a:srgbClr val="FFFFFF"/>
              </a:solidFill>
            </a:endParaRPr>
          </a:p>
          <a:p>
            <a:pPr marL="0" lvl="0" indent="0" algn="l" rtl="0">
              <a:spcBef>
                <a:spcPts val="0"/>
              </a:spcBef>
              <a:spcAft>
                <a:spcPts val="0"/>
              </a:spcAft>
              <a:buNone/>
            </a:pPr>
            <a:r>
              <a:rPr lang="en-US" altLang="zh-CN" sz="2000" dirty="0">
                <a:solidFill>
                  <a:srgbClr val="01FFFF"/>
                </a:solidFill>
              </a:rPr>
              <a:t>class</a:t>
            </a:r>
            <a:r>
              <a:rPr lang="zh-CN" altLang="en-US" sz="2000" dirty="0">
                <a:solidFill>
                  <a:srgbClr val="FFFFFF"/>
                </a:solidFill>
              </a:rPr>
              <a:t> </a:t>
            </a:r>
            <a:r>
              <a:rPr lang="en-US" altLang="zh-CN" sz="2000" dirty="0" err="1">
                <a:solidFill>
                  <a:srgbClr val="71FC3F"/>
                </a:solidFill>
              </a:rPr>
              <a:t>BaseWrapper</a:t>
            </a:r>
            <a:r>
              <a:rPr lang="en-US" altLang="zh-CN" sz="2000" dirty="0">
                <a:solidFill>
                  <a:srgbClr val="FFFFFF"/>
                </a:solidFill>
              </a:rPr>
              <a:t>:</a:t>
            </a:r>
          </a:p>
          <a:p>
            <a:pPr marL="0" lvl="0" indent="0" algn="l" rtl="0">
              <a:spcBef>
                <a:spcPts val="0"/>
              </a:spcBef>
              <a:spcAft>
                <a:spcPts val="0"/>
              </a:spcAft>
              <a:buNone/>
            </a:pPr>
            <a:r>
              <a:rPr lang="en-US" altLang="zh-CN" sz="2000" dirty="0">
                <a:solidFill>
                  <a:srgbClr val="01FFFF"/>
                </a:solidFill>
              </a:rPr>
              <a:t>  def</a:t>
            </a:r>
            <a:r>
              <a:rPr lang="zh-CN" altLang="en-US" sz="2000" dirty="0">
                <a:solidFill>
                  <a:schemeClr val="lt1"/>
                </a:solidFill>
              </a:rPr>
              <a:t> </a:t>
            </a:r>
            <a:r>
              <a:rPr lang="en-US" altLang="zh-CN" sz="2000" dirty="0" err="1">
                <a:solidFill>
                  <a:srgbClr val="71FC3F"/>
                </a:solidFill>
              </a:rPr>
              <a:t>call_raw</a:t>
            </a:r>
            <a:r>
              <a:rPr lang="en-US" altLang="zh-CN" sz="2000" dirty="0">
                <a:solidFill>
                  <a:schemeClr val="lt1"/>
                </a:solidFill>
              </a:rPr>
              <a:t>(</a:t>
            </a:r>
            <a:r>
              <a:rPr lang="en-US" altLang="zh-CN" sz="2000" dirty="0">
                <a:solidFill>
                  <a:srgbClr val="FF9900"/>
                </a:solidFill>
              </a:rPr>
              <a:t>self, input</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a:t>
            </a:r>
            <a:r>
              <a:rPr lang="en-US" altLang="zh-CN" sz="2000" dirty="0">
                <a:solidFill>
                  <a:srgbClr val="01FFFF"/>
                </a:solidFill>
              </a:rPr>
              <a:t>return</a:t>
            </a:r>
            <a:r>
              <a:rPr lang="en-US" altLang="zh-CN" sz="2000" dirty="0">
                <a:solidFill>
                  <a:schemeClr val="lt1"/>
                </a:solidFill>
              </a:rPr>
              <a:t> </a:t>
            </a:r>
            <a:r>
              <a:rPr lang="en-US" altLang="zh-CN" sz="2000" dirty="0" err="1">
                <a:solidFill>
                  <a:schemeClr val="lt1"/>
                </a:solidFill>
              </a:rPr>
              <a:t>requests.</a:t>
            </a:r>
            <a:r>
              <a:rPr lang="en-US" altLang="zh-CN" sz="2000" dirty="0" err="1">
                <a:solidFill>
                  <a:srgbClr val="01FFFF"/>
                </a:solidFill>
              </a:rPr>
              <a:t>post</a:t>
            </a:r>
            <a:r>
              <a:rPr lang="en-US" altLang="zh-CN" sz="2000" dirty="0">
                <a:solidFill>
                  <a:schemeClr val="lt1"/>
                </a:solidFill>
              </a:rPr>
              <a:t>(..., </a:t>
            </a:r>
            <a:r>
              <a:rPr lang="en-US" altLang="zh-CN" sz="2000" dirty="0">
                <a:solidFill>
                  <a:srgbClr val="FF9900"/>
                </a:solidFill>
              </a:rPr>
              <a:t>input</a:t>
            </a:r>
            <a:r>
              <a:rPr lang="en-US" altLang="zh-CN" sz="2000" dirty="0">
                <a:solidFill>
                  <a:schemeClr val="lt1"/>
                </a:solidFill>
              </a:rPr>
              <a:t>).</a:t>
            </a:r>
            <a:r>
              <a:rPr lang="en-US" altLang="zh-CN" sz="2000" dirty="0" err="1">
                <a:solidFill>
                  <a:srgbClr val="01FFFF"/>
                </a:solidFill>
              </a:rPr>
              <a:t>json</a:t>
            </a:r>
            <a:r>
              <a:rPr lang="en-US" altLang="zh-CN" sz="2000" dirty="0">
                <a:solidFill>
                  <a:schemeClr val="lt1"/>
                </a:solidFill>
              </a:rPr>
              <a:t>()</a:t>
            </a:r>
          </a:p>
          <a:p>
            <a:pPr marL="0" lvl="0" indent="0" algn="l" rtl="0">
              <a:spcBef>
                <a:spcPts val="0"/>
              </a:spcBef>
              <a:spcAft>
                <a:spcPts val="0"/>
              </a:spcAft>
              <a:buNone/>
            </a:pPr>
            <a:endParaRPr lang="en-US" altLang="zh-CN" sz="2000" dirty="0">
              <a:solidFill>
                <a:schemeClr val="lt1"/>
              </a:solidFill>
            </a:endParaRPr>
          </a:p>
          <a:p>
            <a:r>
              <a:rPr lang="en-US" altLang="zh-CN" sz="2000" dirty="0">
                <a:solidFill>
                  <a:schemeClr val="lt1"/>
                </a:solidFill>
              </a:rPr>
              <a:t>  </a:t>
            </a:r>
            <a:r>
              <a:rPr lang="en-US" altLang="zh-CN" sz="2000" dirty="0">
                <a:solidFill>
                  <a:srgbClr val="01FFFF"/>
                </a:solidFill>
              </a:rPr>
              <a:t>def</a:t>
            </a:r>
            <a:r>
              <a:rPr lang="zh-CN" altLang="en-US" sz="2000" dirty="0">
                <a:solidFill>
                  <a:schemeClr val="lt1"/>
                </a:solidFill>
              </a:rPr>
              <a:t> </a:t>
            </a:r>
            <a:r>
              <a:rPr lang="en-US" altLang="zh-CN" sz="2000" dirty="0" err="1">
                <a:solidFill>
                  <a:srgbClr val="71FC3F"/>
                </a:solidFill>
              </a:rPr>
              <a:t>call_sync</a:t>
            </a:r>
            <a:r>
              <a:rPr lang="en-US" altLang="zh-CN" sz="2000" dirty="0">
                <a:solidFill>
                  <a:schemeClr val="lt1"/>
                </a:solidFill>
              </a:rPr>
              <a:t>(</a:t>
            </a:r>
            <a:r>
              <a:rPr lang="en-US" altLang="zh-CN" sz="2000" dirty="0">
                <a:solidFill>
                  <a:srgbClr val="FF9900"/>
                </a:solidFill>
              </a:rPr>
              <a:t>self, input</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output = </a:t>
            </a:r>
            <a:r>
              <a:rPr lang="en-US" altLang="zh-CN" sz="2000" dirty="0" err="1">
                <a:solidFill>
                  <a:srgbClr val="FF9900"/>
                </a:solidFill>
              </a:rPr>
              <a:t>self</a:t>
            </a:r>
            <a:r>
              <a:rPr lang="en-US" altLang="zh-CN" sz="2000" dirty="0" err="1">
                <a:solidFill>
                  <a:schemeClr val="lt1"/>
                </a:solidFill>
              </a:rPr>
              <a:t>.</a:t>
            </a:r>
            <a:r>
              <a:rPr lang="en-US" altLang="zh-CN" sz="2000" dirty="0" err="1">
                <a:solidFill>
                  <a:srgbClr val="01FFFF"/>
                </a:solidFill>
              </a:rPr>
              <a:t>call_raw</a:t>
            </a:r>
            <a:r>
              <a:rPr lang="en-US" altLang="zh-CN" sz="2000" dirty="0">
                <a:solidFill>
                  <a:schemeClr val="lt1"/>
                </a:solidFill>
              </a:rPr>
              <a:t>(</a:t>
            </a:r>
            <a:r>
              <a:rPr lang="en-US" altLang="zh-CN" sz="2000" dirty="0">
                <a:solidFill>
                  <a:srgbClr val="FF9900"/>
                </a:solidFill>
              </a:rPr>
              <a:t>input</a:t>
            </a:r>
            <a:r>
              <a:rPr lang="en-US" altLang="zh-CN" sz="2000" dirty="0">
                <a:solidFill>
                  <a:schemeClr val="lt1"/>
                </a:solidFill>
              </a:rPr>
              <a:t>)</a:t>
            </a:r>
          </a:p>
          <a:p>
            <a:pPr marL="0" lvl="0" indent="0" algn="l" rtl="0">
              <a:spcBef>
                <a:spcPts val="0"/>
              </a:spcBef>
              <a:spcAft>
                <a:spcPts val="0"/>
              </a:spcAft>
              <a:buNone/>
            </a:pPr>
            <a:r>
              <a:rPr lang="en-US" altLang="zh-CN" sz="2000" dirty="0">
                <a:solidFill>
                  <a:schemeClr val="lt1"/>
                </a:solidFill>
              </a:rPr>
              <a:t>    </a:t>
            </a:r>
            <a:r>
              <a:rPr lang="en-US" altLang="zh-CN" sz="2000" dirty="0">
                <a:solidFill>
                  <a:srgbClr val="01FFFF"/>
                </a:solidFill>
              </a:rPr>
              <a:t>return</a:t>
            </a:r>
            <a:r>
              <a:rPr lang="en-US" altLang="zh-CN" sz="2000" dirty="0">
                <a:solidFill>
                  <a:schemeClr val="lt1"/>
                </a:solidFill>
              </a:rPr>
              <a:t> </a:t>
            </a:r>
            <a:r>
              <a:rPr lang="en-US" altLang="zh-CN" sz="2000" dirty="0" err="1">
                <a:solidFill>
                  <a:srgbClr val="FF9900"/>
                </a:solidFill>
              </a:rPr>
              <a:t>self</a:t>
            </a:r>
            <a:r>
              <a:rPr lang="en-US" altLang="zh-CN" sz="2000" dirty="0" err="1">
                <a:solidFill>
                  <a:schemeClr val="lt1"/>
                </a:solidFill>
              </a:rPr>
              <a:t>.</a:t>
            </a:r>
            <a:r>
              <a:rPr lang="en-US" altLang="zh-CN" sz="2000" dirty="0" err="1">
                <a:solidFill>
                  <a:srgbClr val="01FFFF"/>
                </a:solidFill>
              </a:rPr>
              <a:t>convert_to_response</a:t>
            </a:r>
            <a:r>
              <a:rPr lang="en-US" altLang="zh-CN" sz="2000" dirty="0">
                <a:solidFill>
                  <a:schemeClr val="lt1"/>
                </a:solidFill>
              </a:rPr>
              <a:t>(output)</a:t>
            </a:r>
          </a:p>
          <a:p>
            <a:pPr marL="0" lvl="0" indent="0" algn="l" rtl="0">
              <a:spcBef>
                <a:spcPts val="0"/>
              </a:spcBef>
              <a:spcAft>
                <a:spcPts val="0"/>
              </a:spcAft>
              <a:buNone/>
            </a:pPr>
            <a:endParaRPr lang="en-US" altLang="zh-CN" sz="2000" dirty="0">
              <a:solidFill>
                <a:schemeClr val="lt1"/>
              </a:solidFill>
            </a:endParaRPr>
          </a:p>
          <a:p>
            <a:r>
              <a:rPr lang="en-US" altLang="zh-CN" sz="2000" dirty="0">
                <a:solidFill>
                  <a:srgbClr val="01FFFF"/>
                </a:solidFill>
              </a:rPr>
              <a:t>  def</a:t>
            </a:r>
            <a:r>
              <a:rPr lang="zh-CN" altLang="en-US" sz="2000" dirty="0">
                <a:solidFill>
                  <a:schemeClr val="lt1"/>
                </a:solidFill>
              </a:rPr>
              <a:t> </a:t>
            </a:r>
            <a:r>
              <a:rPr lang="en-US" altLang="zh-CN" sz="2000" dirty="0" err="1">
                <a:solidFill>
                  <a:srgbClr val="71FC3F"/>
                </a:solidFill>
              </a:rPr>
              <a:t>call_aync</a:t>
            </a:r>
            <a:r>
              <a:rPr lang="en-US" altLang="zh-CN" sz="2000" dirty="0">
                <a:solidFill>
                  <a:schemeClr val="lt1"/>
                </a:solidFill>
              </a:rPr>
              <a:t>(</a:t>
            </a:r>
            <a:r>
              <a:rPr lang="en-US" altLang="zh-CN" sz="2000" dirty="0">
                <a:solidFill>
                  <a:srgbClr val="FF9900"/>
                </a:solidFill>
              </a:rPr>
              <a:t>self, input</a:t>
            </a:r>
            <a:r>
              <a:rPr lang="en-US" altLang="zh-CN" sz="2000" dirty="0">
                <a:solidFill>
                  <a:schemeClr val="lt1"/>
                </a:solidFill>
              </a:rPr>
              <a:t>) -&gt; </a:t>
            </a:r>
            <a:r>
              <a:rPr lang="en-US" altLang="zh-CN" sz="2000" dirty="0">
                <a:solidFill>
                  <a:srgbClr val="01FFFF"/>
                </a:solidFill>
              </a:rPr>
              <a:t>str</a:t>
            </a:r>
            <a:r>
              <a:rPr lang="en-US" altLang="zh-CN" sz="2000" dirty="0">
                <a:solidFill>
                  <a:schemeClr val="lt1"/>
                </a:solidFill>
              </a:rPr>
              <a:t>:</a:t>
            </a:r>
          </a:p>
          <a:p>
            <a:r>
              <a:rPr lang="en-US" altLang="zh-CN" sz="2000" dirty="0">
                <a:solidFill>
                  <a:schemeClr val="lt1"/>
                </a:solidFill>
              </a:rPr>
              <a:t>    </a:t>
            </a:r>
            <a:r>
              <a:rPr lang="en-US" altLang="zh-CN" sz="2000" dirty="0" err="1">
                <a:solidFill>
                  <a:schemeClr val="lt1"/>
                </a:solidFill>
              </a:rPr>
              <a:t>async_result</a:t>
            </a:r>
            <a:r>
              <a:rPr lang="en-US" altLang="zh-CN" sz="2000" dirty="0">
                <a:solidFill>
                  <a:schemeClr val="lt1"/>
                </a:solidFill>
              </a:rPr>
              <a:t> = </a:t>
            </a:r>
            <a:r>
              <a:rPr lang="en-US" altLang="zh-CN" sz="2000" dirty="0" err="1">
                <a:solidFill>
                  <a:schemeClr val="lt1"/>
                </a:solidFill>
              </a:rPr>
              <a:t>base_task.</a:t>
            </a:r>
            <a:r>
              <a:rPr lang="en-US" altLang="zh-CN" sz="2000" dirty="0" err="1">
                <a:solidFill>
                  <a:srgbClr val="01FFFF"/>
                </a:solidFill>
              </a:rPr>
              <a:t>apply_async</a:t>
            </a:r>
            <a:r>
              <a:rPr lang="en-US" altLang="zh-CN" sz="2000" dirty="0">
                <a:solidFill>
                  <a:schemeClr val="lt1"/>
                </a:solidFill>
              </a:rPr>
              <a:t>(</a:t>
            </a:r>
          </a:p>
          <a:p>
            <a:r>
              <a:rPr lang="en-US" altLang="zh-CN" sz="2000" dirty="0">
                <a:solidFill>
                  <a:schemeClr val="lt1"/>
                </a:solidFill>
              </a:rPr>
              <a:t>      </a:t>
            </a:r>
            <a:r>
              <a:rPr lang="en-US" altLang="zh-CN" sz="2000" dirty="0" err="1">
                <a:solidFill>
                  <a:srgbClr val="FF9900"/>
                </a:solidFill>
              </a:rPr>
              <a:t>args</a:t>
            </a:r>
            <a:r>
              <a:rPr lang="en-US" altLang="zh-CN" sz="2000" dirty="0">
                <a:solidFill>
                  <a:schemeClr val="lt1"/>
                </a:solidFill>
              </a:rPr>
              <a:t>=(</a:t>
            </a:r>
            <a:r>
              <a:rPr lang="en-US" altLang="zh-CN" sz="2000" dirty="0" err="1">
                <a:solidFill>
                  <a:srgbClr val="FF9900"/>
                </a:solidFill>
              </a:rPr>
              <a:t>self</a:t>
            </a:r>
            <a:r>
              <a:rPr lang="en-US" altLang="zh-CN" sz="2000" dirty="0" err="1">
                <a:solidFill>
                  <a:schemeClr val="lt1"/>
                </a:solidFill>
              </a:rPr>
              <a:t>.name</a:t>
            </a:r>
            <a:r>
              <a:rPr lang="en-US" altLang="zh-CN" sz="2000" dirty="0">
                <a:solidFill>
                  <a:schemeClr val="lt1"/>
                </a:solidFill>
              </a:rPr>
              <a:t>, </a:t>
            </a:r>
            <a:r>
              <a:rPr lang="en-US" altLang="zh-CN" sz="2000" dirty="0">
                <a:solidFill>
                  <a:srgbClr val="FF9900"/>
                </a:solidFill>
              </a:rPr>
              <a:t>input</a:t>
            </a:r>
            <a:r>
              <a:rPr lang="en-US" altLang="zh-CN" sz="2000" dirty="0">
                <a:solidFill>
                  <a:schemeClr val="lt1"/>
                </a:solidFill>
              </a:rPr>
              <a:t>))</a:t>
            </a:r>
          </a:p>
          <a:p>
            <a:r>
              <a:rPr lang="en-US" altLang="zh-CN" sz="2000" dirty="0">
                <a:solidFill>
                  <a:schemeClr val="lt1"/>
                </a:solidFill>
              </a:rPr>
              <a:t>    return </a:t>
            </a:r>
            <a:r>
              <a:rPr lang="en-US" altLang="zh-CN" sz="2000" dirty="0" err="1">
                <a:solidFill>
                  <a:schemeClr val="lt1"/>
                </a:solidFill>
              </a:rPr>
              <a:t>async_result.id</a:t>
            </a:r>
            <a:endParaRPr lang="en-US" altLang="zh-CN" sz="2000" dirty="0">
              <a:solidFill>
                <a:schemeClr val="lt1"/>
              </a:solidFill>
            </a:endParaRPr>
          </a:p>
          <a:p>
            <a:pPr marL="0" lvl="0" indent="0" algn="l" rtl="0">
              <a:spcBef>
                <a:spcPts val="0"/>
              </a:spcBef>
              <a:spcAft>
                <a:spcPts val="0"/>
              </a:spcAft>
              <a:buNone/>
            </a:pPr>
            <a:endParaRPr lang="en-US" altLang="zh-CN" sz="2000" dirty="0">
              <a:solidFill>
                <a:schemeClr val="lt1"/>
              </a:solidFill>
            </a:endParaRPr>
          </a:p>
        </p:txBody>
      </p:sp>
    </p:spTree>
    <p:extLst>
      <p:ext uri="{BB962C8B-B14F-4D97-AF65-F5344CB8AC3E}">
        <p14:creationId xmlns:p14="http://schemas.microsoft.com/office/powerpoint/2010/main" val="2320349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B05ED42-50EF-FF91-37EC-D340C8FA5F56}"/>
            </a:ext>
          </a:extLst>
        </p:cNvPr>
        <p:cNvGrpSpPr/>
        <p:nvPr/>
      </p:nvGrpSpPr>
      <p:grpSpPr>
        <a:xfrm>
          <a:off x="0" y="0"/>
          <a:ext cx="0" cy="0"/>
          <a:chOff x="0" y="0"/>
          <a:chExt cx="0" cy="0"/>
        </a:xfrm>
      </p:grpSpPr>
      <p:sp>
        <p:nvSpPr>
          <p:cNvPr id="93" name="Google Shape;93;p14">
            <a:extLst>
              <a:ext uri="{FF2B5EF4-FFF2-40B4-BE49-F238E27FC236}">
                <a16:creationId xmlns:a16="http://schemas.microsoft.com/office/drawing/2014/main" id="{1BF833DB-DE44-9875-1CA4-B2B76CB833BE}"/>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D3BCB63C-8277-14AC-1C76-66E4DC28817C}"/>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4" name="Google Shape;201;p25">
            <a:extLst>
              <a:ext uri="{FF2B5EF4-FFF2-40B4-BE49-F238E27FC236}">
                <a16:creationId xmlns:a16="http://schemas.microsoft.com/office/drawing/2014/main" id="{542657E0-D1E5-2DE2-BAA8-5ECF0BD8B94C}"/>
              </a:ext>
            </a:extLst>
          </p:cNvPr>
          <p:cNvSpPr txBox="1"/>
          <p:nvPr/>
        </p:nvSpPr>
        <p:spPr>
          <a:xfrm>
            <a:off x="664974" y="1483425"/>
            <a:ext cx="4915025" cy="4693500"/>
          </a:xfrm>
          <a:prstGeom prst="rect">
            <a:avLst/>
          </a:prstGeom>
          <a:solidFill>
            <a:srgbClr val="43434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Function</a:t>
            </a:r>
            <a:r>
              <a:rPr lang="zh-CN" altLang="en-US" sz="1600" dirty="0">
                <a:solidFill>
                  <a:srgbClr val="FFFFFF"/>
                </a:solidFill>
              </a:rPr>
              <a:t> </a:t>
            </a:r>
            <a:r>
              <a:rPr lang="en-US" altLang="zh-CN" sz="1600" dirty="0">
                <a:solidFill>
                  <a:srgbClr val="FFFFFF"/>
                </a:solidFill>
              </a:rPr>
              <a:t>call version</a:t>
            </a:r>
            <a:r>
              <a:rPr lang="zh-CN" altLang="en-US" sz="1600" dirty="0">
                <a:solidFill>
                  <a:srgbClr val="FFFFFF"/>
                </a:solidFill>
              </a:rPr>
              <a:t> </a:t>
            </a:r>
            <a:r>
              <a:rPr lang="en-US" altLang="zh-CN" sz="1600" dirty="0">
                <a:solidFill>
                  <a:srgbClr val="FFFFFF"/>
                </a:solidFill>
              </a:rPr>
              <a:t>of</a:t>
            </a:r>
            <a:r>
              <a:rPr lang="zh-CN" altLang="en-US" sz="1600" dirty="0">
                <a:solidFill>
                  <a:srgbClr val="FFFFFF"/>
                </a:solidFill>
              </a:rPr>
              <a:t> </a:t>
            </a:r>
            <a:r>
              <a:rPr lang="en-US" altLang="zh-CN" sz="1600" dirty="0" err="1">
                <a:solidFill>
                  <a:srgbClr val="FFFFFF"/>
                </a:solidFill>
              </a:rPr>
              <a:t>TreeSearch</a:t>
            </a:r>
            <a:r>
              <a:rPr lang="zh-CN" altLang="en-US" sz="1600" dirty="0">
                <a:solidFill>
                  <a:srgbClr val="FFFFFF"/>
                </a:solidFill>
              </a:rPr>
              <a:t> </a:t>
            </a:r>
            <a:r>
              <a:rPr lang="en-US" altLang="zh-CN" sz="1600" dirty="0">
                <a:solidFill>
                  <a:srgbClr val="FFFFFF"/>
                </a:solidFill>
              </a:rPr>
              <a:t>(old)</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en-US" sz="2000" dirty="0">
                <a:solidFill>
                  <a:srgbClr val="00FFFF"/>
                </a:solidFill>
              </a:rPr>
              <a:t>class </a:t>
            </a:r>
            <a:r>
              <a:rPr lang="en-US" sz="2000" dirty="0" err="1">
                <a:solidFill>
                  <a:srgbClr val="00FF00"/>
                </a:solidFill>
              </a:rPr>
              <a:t>OneStep</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sz="2000" dirty="0">
                <a:solidFill>
                  <a:srgbClr val="00FF00"/>
                </a:solidFill>
              </a:rPr>
              <a:t>predict</a:t>
            </a:r>
            <a:r>
              <a:rPr lang="en-US" sz="2000" dirty="0">
                <a:solidFill>
                  <a:schemeClr val="lt1"/>
                </a:solidFill>
              </a:rPr>
              <a:t>(</a:t>
            </a:r>
            <a:r>
              <a:rPr lang="en-US" sz="2000" dirty="0">
                <a:solidFill>
                  <a:srgbClr val="FF9900"/>
                </a:solidFill>
              </a:rPr>
              <a:t>in</a:t>
            </a:r>
            <a:r>
              <a:rPr lang="en-US" sz="2000" dirty="0">
                <a:solidFill>
                  <a:schemeClr val="lt1"/>
                </a:solidFill>
              </a:rPr>
              <a:t>)</a:t>
            </a:r>
            <a:r>
              <a:rPr lang="en-US" sz="2000" dirty="0">
                <a:solidFill>
                  <a:srgbClr val="00FFFF"/>
                </a:solidFill>
              </a:rPr>
              <a:t> -&gt; List[str]</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a:solidFill>
                  <a:srgbClr val="FFFFFF"/>
                </a:solidFill>
              </a:rPr>
              <a:t>result = </a:t>
            </a:r>
            <a:r>
              <a:rPr lang="en-US" sz="2000" dirty="0" err="1">
                <a:solidFill>
                  <a:srgbClr val="00FFFF"/>
                </a:solidFill>
              </a:rPr>
              <a:t>run_model</a:t>
            </a:r>
            <a:r>
              <a:rPr lang="en-US" sz="2000" dirty="0">
                <a:solidFill>
                  <a:schemeClr val="lt1"/>
                </a:solidFill>
              </a:rPr>
              <a:t>(</a:t>
            </a:r>
            <a:r>
              <a:rPr lang="en-US" sz="2000" dirty="0">
                <a:solidFill>
                  <a:srgbClr val="FF9900"/>
                </a:solidFill>
              </a:rPr>
              <a:t>in</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endParaRPr lang="en-US" altLang="zh-CN" sz="2000" dirty="0">
              <a:solidFill>
                <a:srgbClr val="00FFFF"/>
              </a:solidFill>
            </a:endParaRP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return </a:t>
            </a:r>
            <a:r>
              <a:rPr lang="en-US" sz="2000" dirty="0">
                <a:solidFill>
                  <a:srgbClr val="FFFFFF"/>
                </a:solidFill>
              </a:rPr>
              <a:t>result</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en-US" sz="2000" dirty="0">
                <a:solidFill>
                  <a:srgbClr val="00FFFF"/>
                </a:solidFill>
              </a:rPr>
              <a:t>class </a:t>
            </a:r>
            <a:r>
              <a:rPr lang="en-US" sz="2000" dirty="0" err="1">
                <a:solidFill>
                  <a:srgbClr val="00FF00"/>
                </a:solidFill>
              </a:rPr>
              <a:t>T</a:t>
            </a:r>
            <a:r>
              <a:rPr lang="en-US" altLang="zh-CN" sz="2000" dirty="0" err="1">
                <a:solidFill>
                  <a:srgbClr val="00FF00"/>
                </a:solidFill>
              </a:rPr>
              <a:t>ree</a:t>
            </a:r>
            <a:r>
              <a:rPr lang="en-US" sz="2000" dirty="0" err="1">
                <a:solidFill>
                  <a:srgbClr val="00FF00"/>
                </a:solidFill>
              </a:rPr>
              <a:t>S</a:t>
            </a:r>
            <a:r>
              <a:rPr lang="en-US" altLang="zh-CN" sz="2000" dirty="0" err="1">
                <a:solidFill>
                  <a:srgbClr val="00FF00"/>
                </a:solidFill>
              </a:rPr>
              <a:t>earch</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sz="2000" dirty="0">
                <a:solidFill>
                  <a:srgbClr val="00FF00"/>
                </a:solidFill>
              </a:rPr>
              <a:t>__</a:t>
            </a:r>
            <a:r>
              <a:rPr lang="en-US" sz="2000" dirty="0" err="1">
                <a:solidFill>
                  <a:srgbClr val="00FF00"/>
                </a:solidFill>
              </a:rPr>
              <a:t>init</a:t>
            </a:r>
            <a:r>
              <a:rPr lang="en-US" sz="2000" dirty="0">
                <a:solidFill>
                  <a:srgbClr val="00FF00"/>
                </a:solidFill>
              </a:rPr>
              <a:t>__</a:t>
            </a:r>
            <a:r>
              <a:rPr lang="en-US" sz="2000" dirty="0">
                <a:solidFill>
                  <a:schemeClr val="lt1"/>
                </a:solidFill>
              </a:rPr>
              <a:t>(</a:t>
            </a:r>
            <a:r>
              <a:rPr lang="en-US" sz="2000" dirty="0">
                <a:solidFill>
                  <a:srgbClr val="FF9900"/>
                </a:solidFill>
              </a:rPr>
              <a:t>self</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err="1">
                <a:solidFill>
                  <a:srgbClr val="FF9900"/>
                </a:solidFill>
              </a:rPr>
              <a:t>self</a:t>
            </a:r>
            <a:r>
              <a:rPr lang="en-US" sz="2000" dirty="0" err="1">
                <a:solidFill>
                  <a:srgbClr val="FFFFFF"/>
                </a:solidFill>
              </a:rPr>
              <a:t>.one_step</a:t>
            </a:r>
            <a:r>
              <a:rPr lang="en-US" sz="2000" dirty="0">
                <a:solidFill>
                  <a:srgbClr val="FFFFFF"/>
                </a:solidFill>
              </a:rPr>
              <a:t> = </a:t>
            </a:r>
            <a:r>
              <a:rPr lang="en-US" sz="2000" dirty="0" err="1">
                <a:solidFill>
                  <a:srgbClr val="00FFFF"/>
                </a:solidFill>
              </a:rPr>
              <a:t>OneStep</a:t>
            </a:r>
            <a:r>
              <a:rPr lang="en-US" sz="2000" dirty="0">
                <a:solidFill>
                  <a:schemeClr val="lt1"/>
                </a:solidFill>
              </a:rPr>
              <a:t>()</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altLang="zh-CN" sz="2000" dirty="0">
                <a:solidFill>
                  <a:srgbClr val="00FF00"/>
                </a:solidFill>
              </a:rPr>
              <a:t>expand</a:t>
            </a:r>
            <a:r>
              <a:rPr lang="en-US" sz="2000" dirty="0">
                <a:solidFill>
                  <a:schemeClr val="lt1"/>
                </a:solidFill>
              </a:rPr>
              <a:t>(</a:t>
            </a:r>
            <a:r>
              <a:rPr lang="en-US" sz="2000" dirty="0">
                <a:solidFill>
                  <a:srgbClr val="FF9900"/>
                </a:solidFill>
              </a:rPr>
              <a:t>self, in</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err="1">
                <a:solidFill>
                  <a:srgbClr val="FF9900"/>
                </a:solidFill>
              </a:rPr>
              <a:t>self</a:t>
            </a:r>
            <a:r>
              <a:rPr lang="en-US" sz="2000" dirty="0" err="1">
                <a:solidFill>
                  <a:srgbClr val="FFFFFF"/>
                </a:solidFill>
              </a:rPr>
              <a:t>.one_step.</a:t>
            </a:r>
            <a:r>
              <a:rPr lang="en-US" sz="2000" dirty="0" err="1">
                <a:solidFill>
                  <a:srgbClr val="00FFFF"/>
                </a:solidFill>
              </a:rPr>
              <a:t>predict</a:t>
            </a:r>
            <a:r>
              <a:rPr lang="en-US" sz="2000" dirty="0">
                <a:solidFill>
                  <a:schemeClr val="lt1"/>
                </a:solidFill>
              </a:rPr>
              <a:t>(</a:t>
            </a:r>
            <a:r>
              <a:rPr lang="en-US" sz="2000" dirty="0">
                <a:solidFill>
                  <a:srgbClr val="FF9900"/>
                </a:solidFill>
              </a:rPr>
              <a:t>in</a:t>
            </a:r>
            <a:r>
              <a:rPr lang="en-US" sz="2000" dirty="0">
                <a:solidFill>
                  <a:schemeClr val="lt1"/>
                </a:solidFill>
              </a:rPr>
              <a:t>)</a:t>
            </a:r>
          </a:p>
        </p:txBody>
      </p:sp>
      <p:sp>
        <p:nvSpPr>
          <p:cNvPr id="5" name="Google Shape;201;p25">
            <a:extLst>
              <a:ext uri="{FF2B5EF4-FFF2-40B4-BE49-F238E27FC236}">
                <a16:creationId xmlns:a16="http://schemas.microsoft.com/office/drawing/2014/main" id="{41086DC7-1262-B16F-73B8-49B50EE6AB2A}"/>
              </a:ext>
            </a:extLst>
          </p:cNvPr>
          <p:cNvSpPr txBox="1"/>
          <p:nvPr/>
        </p:nvSpPr>
        <p:spPr>
          <a:xfrm>
            <a:off x="6274974" y="1483424"/>
            <a:ext cx="5252052" cy="4693501"/>
          </a:xfrm>
          <a:prstGeom prst="rect">
            <a:avLst/>
          </a:prstGeom>
          <a:solidFill>
            <a:srgbClr val="434343"/>
          </a:solidFill>
          <a:ln>
            <a:noFill/>
          </a:ln>
        </p:spPr>
        <p:txBody>
          <a:bodyPr spcFirstLastPara="1" wrap="square" lIns="91425" tIns="91425" rIns="91425" bIns="91425" anchor="t" anchorCtr="0">
            <a:noAutofit/>
          </a:bodyPr>
          <a:lstStyle/>
          <a:p>
            <a:r>
              <a:rPr lang="en-US" altLang="zh-CN" sz="1600" dirty="0">
                <a:solidFill>
                  <a:srgbClr val="FFFFFF"/>
                </a:solidFill>
              </a:rPr>
              <a:t>#</a:t>
            </a:r>
            <a:r>
              <a:rPr lang="zh-CN" altLang="en-US" sz="1600" dirty="0">
                <a:solidFill>
                  <a:srgbClr val="FFFFFF"/>
                </a:solidFill>
              </a:rPr>
              <a:t> </a:t>
            </a:r>
            <a:r>
              <a:rPr lang="en-US" altLang="zh-CN" sz="1600" dirty="0">
                <a:solidFill>
                  <a:srgbClr val="FFFFFF"/>
                </a:solidFill>
              </a:rPr>
              <a:t>API</a:t>
            </a:r>
            <a:r>
              <a:rPr lang="zh-CN" altLang="en-US" sz="1600" dirty="0">
                <a:solidFill>
                  <a:srgbClr val="FFFFFF"/>
                </a:solidFill>
              </a:rPr>
              <a:t> </a:t>
            </a:r>
            <a:r>
              <a:rPr lang="en-US" altLang="zh-CN" sz="1600" dirty="0">
                <a:solidFill>
                  <a:srgbClr val="FFFFFF"/>
                </a:solidFill>
              </a:rPr>
              <a:t>call version</a:t>
            </a:r>
            <a:r>
              <a:rPr lang="zh-CN" altLang="en-US" sz="1600" dirty="0">
                <a:solidFill>
                  <a:srgbClr val="FFFFFF"/>
                </a:solidFill>
              </a:rPr>
              <a:t> </a:t>
            </a:r>
            <a:r>
              <a:rPr lang="en-US" altLang="zh-CN" sz="1600" dirty="0">
                <a:solidFill>
                  <a:srgbClr val="FFFFFF"/>
                </a:solidFill>
              </a:rPr>
              <a:t>of</a:t>
            </a:r>
            <a:r>
              <a:rPr lang="zh-CN" altLang="en-US" sz="1600" dirty="0">
                <a:solidFill>
                  <a:srgbClr val="FFFFFF"/>
                </a:solidFill>
              </a:rPr>
              <a:t> </a:t>
            </a:r>
            <a:r>
              <a:rPr lang="en-US" altLang="zh-CN" sz="1600" dirty="0" err="1">
                <a:solidFill>
                  <a:srgbClr val="FFFFFF"/>
                </a:solidFill>
              </a:rPr>
              <a:t>TreeSearch</a:t>
            </a:r>
            <a:r>
              <a:rPr lang="zh-CN" altLang="en-US" sz="1600" dirty="0">
                <a:solidFill>
                  <a:srgbClr val="FFFFFF"/>
                </a:solidFill>
              </a:rPr>
              <a:t> </a:t>
            </a:r>
            <a:r>
              <a:rPr lang="en-US" altLang="zh-CN" sz="1600" dirty="0">
                <a:solidFill>
                  <a:srgbClr val="FFFFFF"/>
                </a:solidFill>
              </a:rPr>
              <a:t>(new)</a:t>
            </a:r>
          </a:p>
          <a:p>
            <a:pPr marL="0" lvl="0" indent="0" algn="l" rtl="0">
              <a:spcBef>
                <a:spcPts val="0"/>
              </a:spcBef>
              <a:spcAft>
                <a:spcPts val="0"/>
              </a:spcAft>
              <a:buNone/>
            </a:pPr>
            <a:endParaRPr lang="en-US" altLang="zh-CN" sz="2000" dirty="0">
              <a:solidFill>
                <a:srgbClr val="FFFFFF"/>
              </a:solidFill>
            </a:endParaRPr>
          </a:p>
          <a:p>
            <a:pPr marL="0" lvl="0" indent="0" algn="l" rtl="0">
              <a:spcBef>
                <a:spcPts val="0"/>
              </a:spcBef>
              <a:spcAft>
                <a:spcPts val="0"/>
              </a:spcAft>
              <a:buNone/>
            </a:pPr>
            <a:r>
              <a:rPr lang="en-US" sz="2000" dirty="0">
                <a:solidFill>
                  <a:srgbClr val="00FFFF"/>
                </a:solidFill>
              </a:rPr>
              <a:t>class </a:t>
            </a:r>
            <a:r>
              <a:rPr lang="en-US" sz="2000" dirty="0" err="1">
                <a:solidFill>
                  <a:srgbClr val="00FF00"/>
                </a:solidFill>
              </a:rPr>
              <a:t>OneStepAPI</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sz="2000" dirty="0">
                <a:solidFill>
                  <a:srgbClr val="00FF00"/>
                </a:solidFill>
              </a:rPr>
              <a:t>predict</a:t>
            </a:r>
            <a:r>
              <a:rPr lang="en-US" sz="2000" dirty="0">
                <a:solidFill>
                  <a:schemeClr val="lt1"/>
                </a:solidFill>
              </a:rPr>
              <a:t>(</a:t>
            </a:r>
            <a:r>
              <a:rPr lang="en-US" sz="2000" dirty="0">
                <a:solidFill>
                  <a:srgbClr val="FF9900"/>
                </a:solidFill>
              </a:rPr>
              <a:t>in</a:t>
            </a:r>
            <a:r>
              <a:rPr lang="en-US" sz="2000" dirty="0">
                <a:solidFill>
                  <a:schemeClr val="lt1"/>
                </a:solidFill>
              </a:rPr>
              <a:t>)</a:t>
            </a:r>
            <a:r>
              <a:rPr lang="en-US" sz="2000" dirty="0">
                <a:solidFill>
                  <a:srgbClr val="00FFFF"/>
                </a:solidFill>
              </a:rPr>
              <a:t> -&gt; List[str]</a:t>
            </a:r>
            <a:r>
              <a:rPr lang="en-US" sz="2000" dirty="0">
                <a:solidFill>
                  <a:schemeClr val="lt1"/>
                </a:solidFill>
              </a:rPr>
              <a:t>:</a:t>
            </a:r>
          </a:p>
          <a:p>
            <a:pPr marL="0" lvl="0" indent="0" algn="l" rtl="0">
              <a:spcBef>
                <a:spcPts val="0"/>
              </a:spcBef>
              <a:spcAft>
                <a:spcPts val="0"/>
              </a:spcAft>
              <a:buNone/>
            </a:pPr>
            <a:r>
              <a:rPr lang="zh-CN" altLang="en-US" sz="2000" dirty="0">
                <a:solidFill>
                  <a:srgbClr val="FFFFFF"/>
                </a:solidFill>
              </a:rPr>
              <a:t>    </a:t>
            </a:r>
            <a:r>
              <a:rPr lang="en-US" altLang="zh-CN" sz="2000" dirty="0">
                <a:solidFill>
                  <a:srgbClr val="FFFFFF"/>
                </a:solidFill>
              </a:rPr>
              <a:t>response</a:t>
            </a:r>
            <a:r>
              <a:rPr lang="en-US" sz="2000" dirty="0">
                <a:solidFill>
                  <a:srgbClr val="FFFFFF"/>
                </a:solidFill>
              </a:rPr>
              <a:t> = </a:t>
            </a:r>
            <a:r>
              <a:rPr lang="en-US" sz="2000" dirty="0" err="1">
                <a:solidFill>
                  <a:srgbClr val="FFFFFF"/>
                </a:solidFill>
              </a:rPr>
              <a:t>requests.</a:t>
            </a:r>
            <a:r>
              <a:rPr lang="en-US" sz="2000" dirty="0" err="1">
                <a:solidFill>
                  <a:srgbClr val="00FFFF"/>
                </a:solidFill>
              </a:rPr>
              <a:t>post</a:t>
            </a:r>
            <a:r>
              <a:rPr lang="en-US" sz="2000" dirty="0">
                <a:solidFill>
                  <a:schemeClr val="lt1"/>
                </a:solidFill>
              </a:rPr>
              <a:t>(</a:t>
            </a:r>
            <a:r>
              <a:rPr lang="en-US" altLang="zh-CN" sz="2000" dirty="0" err="1">
                <a:solidFill>
                  <a:srgbClr val="FF9900"/>
                </a:solidFill>
              </a:rPr>
              <a:t>one</a:t>
            </a:r>
            <a:r>
              <a:rPr lang="en-US" altLang="zh-CN" sz="1600" dirty="0" err="1">
                <a:solidFill>
                  <a:srgbClr val="FF9900"/>
                </a:solidFill>
              </a:rPr>
              <a:t>_</a:t>
            </a:r>
            <a:r>
              <a:rPr lang="en-US" altLang="zh-CN" sz="2000" dirty="0" err="1">
                <a:solidFill>
                  <a:srgbClr val="FF9900"/>
                </a:solidFill>
              </a:rPr>
              <a:t>step</a:t>
            </a:r>
            <a:r>
              <a:rPr lang="en-US" altLang="zh-CN" sz="1600" dirty="0" err="1">
                <a:solidFill>
                  <a:srgbClr val="FF9900"/>
                </a:solidFill>
              </a:rPr>
              <a:t>_</a:t>
            </a:r>
            <a:r>
              <a:rPr lang="en-US" sz="2000" dirty="0" err="1">
                <a:solidFill>
                  <a:srgbClr val="FF9900"/>
                </a:solidFill>
              </a:rPr>
              <a:t>url</a:t>
            </a:r>
            <a:r>
              <a:rPr lang="en-US" sz="2000" dirty="0">
                <a:solidFill>
                  <a:srgbClr val="FF9900"/>
                </a:solidFill>
              </a:rPr>
              <a:t>, in</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altLang="zh-CN" sz="2000" dirty="0">
                <a:solidFill>
                  <a:srgbClr val="FFFFFF"/>
                </a:solidFill>
              </a:rPr>
              <a:t>result</a:t>
            </a:r>
            <a:r>
              <a:rPr lang="zh-CN" altLang="en-US" sz="2000" dirty="0">
                <a:solidFill>
                  <a:srgbClr val="FFFFFF"/>
                </a:solidFill>
              </a:rPr>
              <a:t> </a:t>
            </a:r>
            <a:r>
              <a:rPr lang="en-US" altLang="zh-CN" sz="2000" dirty="0">
                <a:solidFill>
                  <a:srgbClr val="FFFFFF"/>
                </a:solidFill>
              </a:rPr>
              <a:t>=</a:t>
            </a:r>
            <a:r>
              <a:rPr lang="zh-CN" altLang="en-US" sz="2000" dirty="0">
                <a:solidFill>
                  <a:srgbClr val="FFFFFF"/>
                </a:solidFill>
              </a:rPr>
              <a:t> </a:t>
            </a:r>
            <a:r>
              <a:rPr lang="en-US" altLang="zh-CN" sz="2000" dirty="0">
                <a:solidFill>
                  <a:srgbClr val="01FFFF"/>
                </a:solidFill>
              </a:rPr>
              <a:t>_</a:t>
            </a:r>
            <a:r>
              <a:rPr lang="en-US" altLang="zh-CN" sz="2000" dirty="0" err="1">
                <a:solidFill>
                  <a:srgbClr val="01FFFF"/>
                </a:solidFill>
              </a:rPr>
              <a:t>convert_response</a:t>
            </a:r>
            <a:r>
              <a:rPr lang="en-US" altLang="zh-CN" sz="2000" dirty="0">
                <a:solidFill>
                  <a:srgbClr val="FFFFFF"/>
                </a:solidFill>
              </a:rPr>
              <a:t>(response)</a:t>
            </a:r>
            <a:endParaRPr lang="en-US" sz="2000" dirty="0">
              <a:solidFill>
                <a:srgbClr val="00FFFF"/>
              </a:solidFill>
            </a:endParaRP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return </a:t>
            </a:r>
            <a:r>
              <a:rPr lang="en-US" sz="2000" dirty="0">
                <a:solidFill>
                  <a:srgbClr val="FFFFFF"/>
                </a:solidFill>
              </a:rPr>
              <a:t>result</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en-US" sz="2000" dirty="0">
                <a:solidFill>
                  <a:srgbClr val="00FFFF"/>
                </a:solidFill>
              </a:rPr>
              <a:t>class </a:t>
            </a:r>
            <a:r>
              <a:rPr lang="en-US" sz="2000" dirty="0" err="1">
                <a:solidFill>
                  <a:srgbClr val="00FF00"/>
                </a:solidFill>
              </a:rPr>
              <a:t>T</a:t>
            </a:r>
            <a:r>
              <a:rPr lang="en-US" altLang="zh-CN" sz="2000" dirty="0" err="1">
                <a:solidFill>
                  <a:srgbClr val="00FF00"/>
                </a:solidFill>
              </a:rPr>
              <a:t>ree</a:t>
            </a:r>
            <a:r>
              <a:rPr lang="en-US" sz="2000" dirty="0" err="1">
                <a:solidFill>
                  <a:srgbClr val="00FF00"/>
                </a:solidFill>
              </a:rPr>
              <a:t>S</a:t>
            </a:r>
            <a:r>
              <a:rPr lang="en-US" altLang="zh-CN" sz="2000" dirty="0" err="1">
                <a:solidFill>
                  <a:srgbClr val="00FF00"/>
                </a:solidFill>
              </a:rPr>
              <a:t>earch</a:t>
            </a:r>
            <a:r>
              <a:rPr lang="en-US" sz="2000" dirty="0">
                <a:solidFill>
                  <a:srgbClr val="00FFFF"/>
                </a:solidFill>
              </a:rPr>
              <a:t>:</a:t>
            </a: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sz="2000" dirty="0">
                <a:solidFill>
                  <a:srgbClr val="00FF00"/>
                </a:solidFill>
              </a:rPr>
              <a:t>__</a:t>
            </a:r>
            <a:r>
              <a:rPr lang="en-US" sz="2000" dirty="0" err="1">
                <a:solidFill>
                  <a:srgbClr val="00FF00"/>
                </a:solidFill>
              </a:rPr>
              <a:t>init</a:t>
            </a:r>
            <a:r>
              <a:rPr lang="en-US" sz="2000" dirty="0">
                <a:solidFill>
                  <a:srgbClr val="00FF00"/>
                </a:solidFill>
              </a:rPr>
              <a:t>__</a:t>
            </a:r>
            <a:r>
              <a:rPr lang="en-US" sz="2000" dirty="0">
                <a:solidFill>
                  <a:schemeClr val="lt1"/>
                </a:solidFill>
              </a:rPr>
              <a:t>(</a:t>
            </a:r>
            <a:r>
              <a:rPr lang="en-US" sz="2000" dirty="0">
                <a:solidFill>
                  <a:srgbClr val="FF9900"/>
                </a:solidFill>
              </a:rPr>
              <a:t>self</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err="1">
                <a:solidFill>
                  <a:srgbClr val="FF9900"/>
                </a:solidFill>
              </a:rPr>
              <a:t>self</a:t>
            </a:r>
            <a:r>
              <a:rPr lang="en-US" sz="2000" dirty="0" err="1">
                <a:solidFill>
                  <a:srgbClr val="FFFFFF"/>
                </a:solidFill>
              </a:rPr>
              <a:t>.one_step</a:t>
            </a:r>
            <a:r>
              <a:rPr lang="en-US" sz="2000" dirty="0">
                <a:solidFill>
                  <a:srgbClr val="FFFFFF"/>
                </a:solidFill>
              </a:rPr>
              <a:t> = </a:t>
            </a:r>
            <a:r>
              <a:rPr lang="en-US" sz="2000" dirty="0" err="1">
                <a:solidFill>
                  <a:srgbClr val="00FFFF"/>
                </a:solidFill>
              </a:rPr>
              <a:t>OneStepAPI</a:t>
            </a:r>
            <a:r>
              <a:rPr lang="en-US" sz="2000" dirty="0">
                <a:solidFill>
                  <a:schemeClr val="lt1"/>
                </a:solidFill>
              </a:rPr>
              <a:t>()</a:t>
            </a:r>
          </a:p>
          <a:p>
            <a:pPr marL="0" lvl="0" indent="0" algn="l" rtl="0">
              <a:spcBef>
                <a:spcPts val="0"/>
              </a:spcBef>
              <a:spcAft>
                <a:spcPts val="0"/>
              </a:spcAft>
              <a:buNone/>
            </a:pPr>
            <a:endParaRPr lang="en-US" sz="2000" dirty="0">
              <a:solidFill>
                <a:srgbClr val="00FFFF"/>
              </a:solidFill>
            </a:endParaRPr>
          </a:p>
          <a:p>
            <a:pPr marL="0" lvl="0" indent="0" algn="l" rtl="0">
              <a:spcBef>
                <a:spcPts val="0"/>
              </a:spcBef>
              <a:spcAft>
                <a:spcPts val="0"/>
              </a:spcAft>
              <a:buNone/>
            </a:pPr>
            <a:r>
              <a:rPr lang="zh-CN" altLang="en-US" sz="2000" dirty="0">
                <a:solidFill>
                  <a:srgbClr val="00FFFF"/>
                </a:solidFill>
              </a:rPr>
              <a:t>  </a:t>
            </a:r>
            <a:r>
              <a:rPr lang="en-US" sz="2000" dirty="0">
                <a:solidFill>
                  <a:srgbClr val="00FFFF"/>
                </a:solidFill>
              </a:rPr>
              <a:t>def </a:t>
            </a:r>
            <a:r>
              <a:rPr lang="en-US" altLang="zh-CN" sz="2000" dirty="0">
                <a:solidFill>
                  <a:srgbClr val="00FF00"/>
                </a:solidFill>
              </a:rPr>
              <a:t>expand</a:t>
            </a:r>
            <a:r>
              <a:rPr lang="en-US" sz="2000" dirty="0">
                <a:solidFill>
                  <a:schemeClr val="lt1"/>
                </a:solidFill>
              </a:rPr>
              <a:t>(</a:t>
            </a:r>
            <a:r>
              <a:rPr lang="en-US" sz="2000" dirty="0">
                <a:solidFill>
                  <a:srgbClr val="FF9900"/>
                </a:solidFill>
              </a:rPr>
              <a:t>self, in</a:t>
            </a:r>
            <a:r>
              <a:rPr lang="en-US" sz="2000" dirty="0">
                <a:solidFill>
                  <a:schemeClr val="lt1"/>
                </a:solidFill>
              </a:rPr>
              <a:t>):</a:t>
            </a:r>
          </a:p>
          <a:p>
            <a:pPr marL="0" lvl="0" indent="0" algn="l" rtl="0">
              <a:spcBef>
                <a:spcPts val="0"/>
              </a:spcBef>
              <a:spcAft>
                <a:spcPts val="0"/>
              </a:spcAft>
              <a:buNone/>
            </a:pPr>
            <a:r>
              <a:rPr lang="zh-CN" altLang="en-US" sz="2000" dirty="0">
                <a:solidFill>
                  <a:srgbClr val="00FFFF"/>
                </a:solidFill>
              </a:rPr>
              <a:t>    </a:t>
            </a:r>
            <a:r>
              <a:rPr lang="en-US" sz="2000" dirty="0" err="1">
                <a:solidFill>
                  <a:srgbClr val="FF9900"/>
                </a:solidFill>
              </a:rPr>
              <a:t>self</a:t>
            </a:r>
            <a:r>
              <a:rPr lang="en-US" sz="2000" dirty="0" err="1">
                <a:solidFill>
                  <a:srgbClr val="FFFFFF"/>
                </a:solidFill>
              </a:rPr>
              <a:t>.one_step.</a:t>
            </a:r>
            <a:r>
              <a:rPr lang="en-US" sz="2000" dirty="0" err="1">
                <a:solidFill>
                  <a:srgbClr val="00FFFF"/>
                </a:solidFill>
              </a:rPr>
              <a:t>predict</a:t>
            </a:r>
            <a:r>
              <a:rPr lang="en-US" sz="2000" dirty="0">
                <a:solidFill>
                  <a:schemeClr val="lt1"/>
                </a:solidFill>
              </a:rPr>
              <a:t>(</a:t>
            </a:r>
            <a:r>
              <a:rPr lang="en-US" sz="2000" dirty="0">
                <a:solidFill>
                  <a:srgbClr val="FF9900"/>
                </a:solidFill>
              </a:rPr>
              <a:t>in</a:t>
            </a:r>
            <a:r>
              <a:rPr lang="en-US" sz="2000" dirty="0">
                <a:solidFill>
                  <a:schemeClr val="lt1"/>
                </a:solidFill>
              </a:rPr>
              <a:t>)</a:t>
            </a:r>
          </a:p>
        </p:txBody>
      </p:sp>
      <p:sp>
        <p:nvSpPr>
          <p:cNvPr id="2" name="Google Shape;92;p14">
            <a:extLst>
              <a:ext uri="{FF2B5EF4-FFF2-40B4-BE49-F238E27FC236}">
                <a16:creationId xmlns:a16="http://schemas.microsoft.com/office/drawing/2014/main" id="{BC248CB4-688A-9291-D4EA-868B0A100B57}"/>
              </a:ext>
            </a:extLst>
          </p:cNvPr>
          <p:cNvSpPr txBox="1">
            <a:spLocks/>
          </p:cNvSpPr>
          <p:nvPr/>
        </p:nvSpPr>
        <p:spPr>
          <a:xfrm>
            <a:off x="726966" y="681074"/>
            <a:ext cx="10800059" cy="678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A31E35"/>
              </a:buClr>
              <a:buSzPts val="3600"/>
              <a:buFont typeface="Arial"/>
              <a:buNone/>
              <a:defRPr sz="3600" b="0" i="0" u="none" strike="noStrike" cap="none">
                <a:solidFill>
                  <a:srgbClr val="A31E3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ltLang="zh-CN" sz="3200" dirty="0"/>
              <a:t>Expensive</a:t>
            </a:r>
            <a:r>
              <a:rPr lang="zh-CN" altLang="en-US" sz="3200" dirty="0"/>
              <a:t> </a:t>
            </a:r>
            <a:r>
              <a:rPr lang="en-US" altLang="zh-CN" sz="3200" dirty="0"/>
              <a:t>sub-modules</a:t>
            </a:r>
            <a:r>
              <a:rPr lang="zh-CN" altLang="en-US" sz="3200" dirty="0"/>
              <a:t> </a:t>
            </a:r>
            <a:r>
              <a:rPr lang="en-US" altLang="zh-CN" sz="3200" dirty="0"/>
              <a:t>are</a:t>
            </a:r>
            <a:r>
              <a:rPr lang="zh-CN" altLang="en-US" sz="3200" dirty="0"/>
              <a:t> </a:t>
            </a:r>
            <a:r>
              <a:rPr lang="en-US" altLang="zh-CN" sz="3200" dirty="0"/>
              <a:t>separated</a:t>
            </a:r>
            <a:r>
              <a:rPr lang="zh-CN" altLang="en-US" sz="3200" dirty="0"/>
              <a:t> </a:t>
            </a:r>
            <a:r>
              <a:rPr lang="en-US" altLang="zh-CN" sz="3200" dirty="0"/>
              <a:t>out</a:t>
            </a:r>
            <a:r>
              <a:rPr lang="zh-CN" altLang="en-US" sz="3200" dirty="0"/>
              <a:t> </a:t>
            </a:r>
            <a:r>
              <a:rPr lang="en-US" altLang="zh-CN" sz="3200" dirty="0"/>
              <a:t>as</a:t>
            </a:r>
            <a:r>
              <a:rPr lang="zh-CN" altLang="en-US" sz="3200" dirty="0"/>
              <a:t> </a:t>
            </a:r>
            <a:r>
              <a:rPr lang="en-US" altLang="zh-CN" sz="3200" dirty="0"/>
              <a:t>own</a:t>
            </a:r>
            <a:r>
              <a:rPr lang="zh-CN" altLang="en-US" sz="3200" dirty="0"/>
              <a:t> </a:t>
            </a:r>
            <a:r>
              <a:rPr lang="en-US" altLang="zh-CN" sz="3200" dirty="0"/>
              <a:t>services</a:t>
            </a:r>
            <a:endParaRPr lang="en-US" sz="3200" dirty="0"/>
          </a:p>
        </p:txBody>
      </p:sp>
    </p:spTree>
    <p:extLst>
      <p:ext uri="{BB962C8B-B14F-4D97-AF65-F5344CB8AC3E}">
        <p14:creationId xmlns:p14="http://schemas.microsoft.com/office/powerpoint/2010/main" val="84265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95A5091-ECF1-17D9-C1F8-D8A0BD4F8D97}"/>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204A8FC2-80F1-8C65-32DC-B07BFEA234CE}"/>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has extensive documentation</a:t>
            </a:r>
            <a:endParaRPr sz="3200" dirty="0"/>
          </a:p>
        </p:txBody>
      </p:sp>
      <p:sp>
        <p:nvSpPr>
          <p:cNvPr id="93" name="Google Shape;93;p14">
            <a:extLst>
              <a:ext uri="{FF2B5EF4-FFF2-40B4-BE49-F238E27FC236}">
                <a16:creationId xmlns:a16="http://schemas.microsoft.com/office/drawing/2014/main" id="{F3912BF6-C6AA-20B9-7DC8-17C18F426467}"/>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3F084A3E-C5DA-FD57-F3C7-998A46EEA1B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5" name="Picture 4" descr="A screenshot of a computer&#10;&#10;Description automatically generated">
            <a:extLst>
              <a:ext uri="{FF2B5EF4-FFF2-40B4-BE49-F238E27FC236}">
                <a16:creationId xmlns:a16="http://schemas.microsoft.com/office/drawing/2014/main" id="{D9D78A6F-E411-5D6D-4125-E880319919AC}"/>
              </a:ext>
            </a:extLst>
          </p:cNvPr>
          <p:cNvPicPr>
            <a:picLocks noChangeAspect="1"/>
          </p:cNvPicPr>
          <p:nvPr/>
        </p:nvPicPr>
        <p:blipFill>
          <a:blip r:embed="rId3"/>
          <a:stretch>
            <a:fillRect/>
          </a:stretch>
        </p:blipFill>
        <p:spPr>
          <a:xfrm>
            <a:off x="3160607" y="1461274"/>
            <a:ext cx="8600120" cy="4638782"/>
          </a:xfrm>
          <a:prstGeom prst="rect">
            <a:avLst/>
          </a:prstGeom>
        </p:spPr>
      </p:pic>
      <p:sp>
        <p:nvSpPr>
          <p:cNvPr id="6" name="Google Shape;95;p14">
            <a:extLst>
              <a:ext uri="{FF2B5EF4-FFF2-40B4-BE49-F238E27FC236}">
                <a16:creationId xmlns:a16="http://schemas.microsoft.com/office/drawing/2014/main" id="{A1F9321F-2675-43DC-1662-BF1F662F9944}"/>
              </a:ext>
            </a:extLst>
          </p:cNvPr>
          <p:cNvSpPr txBox="1">
            <a:spLocks noGrp="1"/>
          </p:cNvSpPr>
          <p:nvPr>
            <p:ph type="body" idx="1"/>
          </p:nvPr>
        </p:nvSpPr>
        <p:spPr>
          <a:xfrm>
            <a:off x="242047" y="1859279"/>
            <a:ext cx="3533753"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r>
              <a:rPr lang="en-US" altLang="zh-CN" sz="2300" b="1" u="sng" dirty="0" err="1">
                <a:solidFill>
                  <a:srgbClr val="0070C0"/>
                </a:solidFill>
              </a:rPr>
              <a:t>askcos</a:t>
            </a:r>
            <a:r>
              <a:rPr lang="en-US" altLang="zh-CN" sz="2300" b="1" u="sng" dirty="0">
                <a:solidFill>
                  <a:srgbClr val="0070C0"/>
                </a:solidFill>
              </a:rPr>
              <a:t>-docs</a:t>
            </a:r>
          </a:p>
          <a:p>
            <a:pPr marL="457200" lvl="0" indent="0" algn="l" rtl="0">
              <a:lnSpc>
                <a:spcPct val="100000"/>
              </a:lnSpc>
              <a:spcBef>
                <a:spcPts val="0"/>
              </a:spcBef>
              <a:spcAft>
                <a:spcPts val="0"/>
              </a:spcAft>
              <a:buClr>
                <a:schemeClr val="dk1"/>
              </a:buClr>
              <a:buSzPts val="2400"/>
              <a:buNone/>
            </a:pPr>
            <a:endParaRPr lang="en-US" altLang="zh-CN" sz="2300" b="1" u="sng" dirty="0">
              <a:solidFill>
                <a:srgbClr val="0070C0"/>
              </a:solidFill>
            </a:endParaRPr>
          </a:p>
          <a:p>
            <a:pPr marL="457200" lvl="0" indent="0" algn="l" rtl="0">
              <a:lnSpc>
                <a:spcPct val="100000"/>
              </a:lnSpc>
              <a:spcBef>
                <a:spcPts val="0"/>
              </a:spcBef>
              <a:spcAft>
                <a:spcPts val="0"/>
              </a:spcAft>
              <a:buClr>
                <a:schemeClr val="dk1"/>
              </a:buClr>
              <a:buSzPts val="2400"/>
              <a:buNone/>
            </a:pPr>
            <a:endParaRPr lang="en-US" altLang="zh-CN" sz="2300" b="1" u="sng" dirty="0">
              <a:solidFill>
                <a:srgbClr val="0070C0"/>
              </a:solidFill>
            </a:endParaRP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Searchable</a:t>
            </a:r>
          </a:p>
          <a:p>
            <a:pPr marL="457200" lvl="0" indent="0" algn="l" rtl="0">
              <a:lnSpc>
                <a:spcPct val="100000"/>
              </a:lnSpc>
              <a:spcBef>
                <a:spcPts val="0"/>
              </a:spcBef>
              <a:spcAft>
                <a:spcPts val="0"/>
              </a:spcAft>
              <a:buClr>
                <a:schemeClr val="dk1"/>
              </a:buClr>
              <a:buSzPts val="2400"/>
              <a:buNone/>
            </a:pPr>
            <a:endParaRPr lang="en-US" altLang="zh-CN" sz="2300" b="1" dirty="0">
              <a:solidFill>
                <a:schemeClr val="tx1"/>
              </a:solidFill>
            </a:endParaRPr>
          </a:p>
          <a:p>
            <a:pPr marL="457200" lvl="0" indent="0" algn="l" rtl="0">
              <a:lnSpc>
                <a:spcPct val="100000"/>
              </a:lnSpc>
              <a:spcBef>
                <a:spcPts val="0"/>
              </a:spcBef>
              <a:spcAft>
                <a:spcPts val="0"/>
              </a:spcAft>
              <a:buClr>
                <a:schemeClr val="dk1"/>
              </a:buClr>
              <a:buSzPts val="2400"/>
              <a:buNone/>
            </a:pPr>
            <a:endParaRPr lang="en-US" altLang="zh-CN" sz="2300" b="1" dirty="0">
              <a:solidFill>
                <a:schemeClr val="tx1"/>
              </a:solidFill>
            </a:endParaRP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Continuously</a:t>
            </a: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updated</a:t>
            </a:r>
          </a:p>
        </p:txBody>
      </p:sp>
    </p:spTree>
    <p:extLst>
      <p:ext uri="{BB962C8B-B14F-4D97-AF65-F5344CB8AC3E}">
        <p14:creationId xmlns:p14="http://schemas.microsoft.com/office/powerpoint/2010/main" val="427345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C28A2F8-BB18-C5AB-DE0A-4268E9193E11}"/>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619E6BC4-A956-0BFC-9E62-F74901E25DCC}"/>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Thoughts and reflections</a:t>
            </a:r>
            <a:endParaRPr sz="3200" dirty="0"/>
          </a:p>
        </p:txBody>
      </p:sp>
      <p:sp>
        <p:nvSpPr>
          <p:cNvPr id="93" name="Google Shape;93;p14">
            <a:extLst>
              <a:ext uri="{FF2B5EF4-FFF2-40B4-BE49-F238E27FC236}">
                <a16:creationId xmlns:a16="http://schemas.microsoft.com/office/drawing/2014/main" id="{10FB0CB6-ECDD-4E46-3367-062AF269EF2D}"/>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altLang="zh-CN" dirty="0"/>
              <a:t>9</a:t>
            </a:r>
            <a:r>
              <a:rPr lang="en-US" altLang="zh-CN" sz="1200" dirty="0"/>
              <a:t>.</a:t>
            </a:r>
            <a:r>
              <a:rPr lang="zh-CN" altLang="en-US" sz="1200" dirty="0"/>
              <a:t> </a:t>
            </a:r>
            <a:r>
              <a:rPr lang="en-US" altLang="zh-CN" dirty="0"/>
              <a:t>Landrum. An amusing bit of email in 2007. </a:t>
            </a:r>
            <a:r>
              <a:rPr lang="en-US" altLang="zh-CN" i="1" dirty="0" err="1"/>
              <a:t>RDKit</a:t>
            </a:r>
            <a:r>
              <a:rPr lang="en-US" altLang="zh-CN" i="1" dirty="0"/>
              <a:t> UGM</a:t>
            </a:r>
            <a:r>
              <a:rPr lang="en-US" altLang="zh-CN" dirty="0"/>
              <a:t> 2012.</a:t>
            </a:r>
            <a:endParaRPr lang="en-US" altLang="zh-CN" sz="1200" dirty="0"/>
          </a:p>
        </p:txBody>
      </p:sp>
      <p:sp>
        <p:nvSpPr>
          <p:cNvPr id="94" name="Google Shape;94;p14">
            <a:extLst>
              <a:ext uri="{FF2B5EF4-FFF2-40B4-BE49-F238E27FC236}">
                <a16:creationId xmlns:a16="http://schemas.microsoft.com/office/drawing/2014/main" id="{136579F4-0A6B-35C7-D85A-96A1090209BF}"/>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95" name="Google Shape;95;p14">
            <a:extLst>
              <a:ext uri="{FF2B5EF4-FFF2-40B4-BE49-F238E27FC236}">
                <a16:creationId xmlns:a16="http://schemas.microsoft.com/office/drawing/2014/main" id="{24B890F3-EF7F-F3F1-F864-85D71A4B46ED}"/>
              </a:ext>
            </a:extLst>
          </p:cNvPr>
          <p:cNvSpPr txBox="1">
            <a:spLocks noGrp="1"/>
          </p:cNvSpPr>
          <p:nvPr>
            <p:ph type="body" idx="1"/>
          </p:nvPr>
        </p:nvSpPr>
        <p:spPr>
          <a:xfrm>
            <a:off x="648447" y="1523999"/>
            <a:ext cx="11698800" cy="4399281"/>
          </a:xfrm>
          <a:prstGeom prst="rect">
            <a:avLst/>
          </a:prstGeom>
          <a:noFill/>
          <a:ln>
            <a:noFill/>
          </a:ln>
        </p:spPr>
        <p:txBody>
          <a:bodyPr spcFirstLastPara="1" wrap="square" lIns="91425" tIns="45700" rIns="91425" bIns="45700" anchor="t" anchorCtr="0">
            <a:noAutofit/>
          </a:bodyPr>
          <a:lstStyle/>
          <a:p>
            <a:pPr indent="0">
              <a:spcBef>
                <a:spcPts val="0"/>
              </a:spcBef>
              <a:buNone/>
            </a:pPr>
            <a:r>
              <a:rPr lang="en-US" sz="2000" dirty="0">
                <a:solidFill>
                  <a:schemeClr val="tx1"/>
                </a:solidFill>
              </a:rPr>
              <a:t>	ASKCOS is meant to put together research advances into a practical, usable tool</a:t>
            </a:r>
          </a:p>
          <a:p>
            <a:pPr lvl="1" indent="0">
              <a:spcBef>
                <a:spcPts val="0"/>
              </a:spcBef>
              <a:buNone/>
            </a:pPr>
            <a:r>
              <a:rPr lang="en-US" sz="1600" dirty="0">
                <a:solidFill>
                  <a:schemeClr val="tx1"/>
                </a:solidFill>
              </a:rPr>
              <a:t>- to </a:t>
            </a:r>
            <a:r>
              <a:rPr lang="en-US" sz="1600" i="1" dirty="0">
                <a:solidFill>
                  <a:schemeClr val="tx1"/>
                </a:solidFill>
              </a:rPr>
              <a:t>assist</a:t>
            </a:r>
            <a:r>
              <a:rPr lang="en-US" sz="1600" dirty="0">
                <a:solidFill>
                  <a:schemeClr val="tx1"/>
                </a:solidFill>
              </a:rPr>
              <a:t>, and not </a:t>
            </a:r>
            <a:r>
              <a:rPr lang="en-US" sz="1600" i="1" dirty="0">
                <a:solidFill>
                  <a:schemeClr val="tx1"/>
                </a:solidFill>
              </a:rPr>
              <a:t>replace</a:t>
            </a:r>
            <a:r>
              <a:rPr lang="en-US" sz="1600" dirty="0">
                <a:solidFill>
                  <a:schemeClr val="tx1"/>
                </a:solidFill>
              </a:rPr>
              <a:t> chemists</a:t>
            </a:r>
          </a:p>
          <a:p>
            <a:pPr lvl="1" indent="0">
              <a:spcBef>
                <a:spcPts val="0"/>
              </a:spcBef>
              <a:buNone/>
            </a:pPr>
            <a:endParaRPr lang="en-US" sz="1600" dirty="0">
              <a:solidFill>
                <a:schemeClr val="tx1"/>
              </a:solidFill>
            </a:endParaRPr>
          </a:p>
          <a:p>
            <a:pPr lvl="1" indent="0">
              <a:spcBef>
                <a:spcPts val="0"/>
              </a:spcBef>
              <a:buNone/>
            </a:pPr>
            <a:endParaRPr lang="en-US" sz="1600" dirty="0">
              <a:solidFill>
                <a:schemeClr val="tx1"/>
              </a:solidFill>
            </a:endParaRPr>
          </a:p>
          <a:p>
            <a:pPr indent="0">
              <a:spcBef>
                <a:spcPts val="0"/>
              </a:spcBef>
              <a:buNone/>
            </a:pPr>
            <a:r>
              <a:rPr lang="en-US" sz="2000" dirty="0">
                <a:solidFill>
                  <a:schemeClr val="tx1"/>
                </a:solidFill>
              </a:rPr>
              <a:t>	Many ASKCOS modules are (and will probably remain) data-driven</a:t>
            </a:r>
          </a:p>
          <a:p>
            <a:pPr indent="0">
              <a:spcBef>
                <a:spcPts val="0"/>
              </a:spcBef>
              <a:buNone/>
            </a:pPr>
            <a:r>
              <a:rPr lang="en-US" sz="2000" dirty="0">
                <a:solidFill>
                  <a:schemeClr val="tx1"/>
                </a:solidFill>
              </a:rPr>
              <a:t>	</a:t>
            </a:r>
            <a:r>
              <a:rPr lang="en-US" sz="1600" dirty="0">
                <a:solidFill>
                  <a:schemeClr val="tx1"/>
                </a:solidFill>
              </a:rPr>
              <a:t>- support for easy retraining is important</a:t>
            </a:r>
          </a:p>
          <a:p>
            <a:pPr indent="0">
              <a:spcBef>
                <a:spcPts val="0"/>
              </a:spcBef>
              <a:buNone/>
            </a:pPr>
            <a:r>
              <a:rPr lang="en-US" sz="1600" dirty="0">
                <a:solidFill>
                  <a:schemeClr val="tx1"/>
                </a:solidFill>
              </a:rPr>
              <a:t>	- we found </a:t>
            </a:r>
            <a:r>
              <a:rPr lang="en-US" sz="1600" dirty="0" err="1">
                <a:solidFill>
                  <a:schemeClr val="tx1"/>
                </a:solidFill>
              </a:rPr>
              <a:t>PyTorch</a:t>
            </a:r>
            <a:r>
              <a:rPr lang="en-US" sz="1600" dirty="0">
                <a:solidFill>
                  <a:schemeClr val="tx1"/>
                </a:solidFill>
              </a:rPr>
              <a:t> + </a:t>
            </a:r>
            <a:r>
              <a:rPr lang="en-US" sz="1600" dirty="0" err="1">
                <a:solidFill>
                  <a:schemeClr val="tx1"/>
                </a:solidFill>
              </a:rPr>
              <a:t>Torchserve</a:t>
            </a:r>
            <a:r>
              <a:rPr lang="en-US" sz="1600" dirty="0">
                <a:solidFill>
                  <a:schemeClr val="tx1"/>
                </a:solidFill>
              </a:rPr>
              <a:t> suitable; a model archive (as a .mar file) suffices for serving from anywhere</a:t>
            </a:r>
          </a:p>
          <a:p>
            <a:pPr indent="0">
              <a:spcBef>
                <a:spcPts val="0"/>
              </a:spcBef>
              <a:buNone/>
            </a:pPr>
            <a:endParaRPr lang="en-US" sz="1600" dirty="0">
              <a:solidFill>
                <a:schemeClr val="tx1"/>
              </a:solidFill>
            </a:endParaRPr>
          </a:p>
          <a:p>
            <a:pPr indent="0">
              <a:spcBef>
                <a:spcPts val="0"/>
              </a:spcBef>
              <a:buNone/>
            </a:pPr>
            <a:endParaRPr lang="en-US" sz="1600" dirty="0">
              <a:solidFill>
                <a:schemeClr val="tx1"/>
              </a:solidFill>
            </a:endParaRPr>
          </a:p>
          <a:p>
            <a:pPr marR="0" lvl="0" indent="0" algn="l" defTabSz="914400" rtl="0" eaLnBrk="1" fontAlgn="auto" latinLnBrk="0" hangingPunct="1">
              <a:lnSpc>
                <a:spcPct val="100000"/>
              </a:lnSpc>
              <a:spcBef>
                <a:spcPts val="0"/>
              </a:spcBef>
              <a:spcAft>
                <a:spcPts val="0"/>
              </a:spcAft>
              <a:buClr>
                <a:srgbClr val="000000"/>
              </a:buClr>
              <a:buSzPts val="2400"/>
              <a:buNone/>
              <a:tabLst/>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	Not all models are deployment-ready</a:t>
            </a:r>
          </a:p>
          <a:p>
            <a:pPr indent="0">
              <a:spcBef>
                <a:spcPts val="0"/>
              </a:spcBef>
              <a:buClr>
                <a:srgbClr val="000000"/>
              </a:buClr>
              <a:buNone/>
              <a:defRPr/>
            </a:pPr>
            <a:r>
              <a:rPr kumimoji="0" lang="en-US" sz="2000" b="0" i="0" u="none" strike="noStrike" kern="0" cap="none" spc="0" normalizeH="0" baseline="0" noProof="0" dirty="0">
                <a:ln>
                  <a:noFill/>
                </a:ln>
                <a:solidFill>
                  <a:srgbClr val="000000"/>
                </a:solidFill>
                <a:effectLst/>
                <a:uLnTx/>
                <a:uFillTx/>
                <a:latin typeface="Arial"/>
                <a:cs typeface="Arial"/>
                <a:sym typeface="Arial"/>
              </a:rPr>
              <a:t>	</a:t>
            </a:r>
            <a:r>
              <a:rPr kumimoji="0" lang="en-US" sz="1600" b="0" i="0" u="none" strike="noStrike" kern="0" cap="none" spc="0" normalizeH="0" baseline="0" noProof="0" dirty="0">
                <a:ln>
                  <a:noFill/>
                </a:ln>
                <a:solidFill>
                  <a:srgbClr val="000000"/>
                </a:solidFill>
                <a:effectLst/>
                <a:uLnTx/>
                <a:uFillTx/>
                <a:latin typeface="Arial"/>
                <a:cs typeface="Arial"/>
                <a:sym typeface="Arial"/>
              </a:rPr>
              <a:t>- RAM usage can be high; it can spike too</a:t>
            </a:r>
          </a:p>
          <a:p>
            <a:pPr indent="0">
              <a:spcBef>
                <a:spcPts val="0"/>
              </a:spcBef>
              <a:buClr>
                <a:srgbClr val="000000"/>
              </a:buClr>
              <a:buNone/>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	- Retraining (without reimplementation) can take long when scaled up</a:t>
            </a:r>
          </a:p>
          <a:p>
            <a:pPr marL="457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R="0" lvl="0" indent="0" algn="l" defTabSz="914400" rtl="0" eaLnBrk="1" fontAlgn="auto" latinLnBrk="0" hangingPunct="1">
              <a:lnSpc>
                <a:spcPct val="100000"/>
              </a:lnSpc>
              <a:spcBef>
                <a:spcPts val="0"/>
              </a:spcBef>
              <a:spcAft>
                <a:spcPts val="0"/>
              </a:spcAft>
              <a:buClr>
                <a:srgbClr val="000000"/>
              </a:buClr>
              <a:buSzPts val="2400"/>
              <a:buNone/>
              <a:tabLst/>
              <a:defRPr/>
            </a:pPr>
            <a:r>
              <a:rPr lang="en-US" altLang="zh-CN" sz="2000" dirty="0">
                <a:solidFill>
                  <a:srgbClr val="000000"/>
                </a:solidFill>
              </a:rPr>
              <a:t>	ASKCOS</a:t>
            </a:r>
            <a:r>
              <a:rPr lang="zh-CN" altLang="en-US" sz="2000" dirty="0">
                <a:solidFill>
                  <a:srgbClr val="000000"/>
                </a:solidFill>
              </a:rPr>
              <a:t> </a:t>
            </a:r>
            <a:r>
              <a:rPr lang="en-US" altLang="zh-CN" sz="2000" dirty="0">
                <a:solidFill>
                  <a:srgbClr val="000000"/>
                </a:solidFill>
              </a:rPr>
              <a:t>makes</a:t>
            </a:r>
            <a:r>
              <a:rPr lang="zh-CN" altLang="en-US" sz="2000" dirty="0">
                <a:solidFill>
                  <a:srgbClr val="000000"/>
                </a:solidFill>
              </a:rPr>
              <a:t> </a:t>
            </a:r>
            <a:r>
              <a:rPr lang="en-US" altLang="zh-CN" sz="2000" dirty="0">
                <a:solidFill>
                  <a:srgbClr val="000000"/>
                </a:solidFill>
              </a:rPr>
              <a:t>heavy</a:t>
            </a:r>
            <a:r>
              <a:rPr lang="zh-CN" altLang="en-US" sz="2000" dirty="0">
                <a:solidFill>
                  <a:srgbClr val="000000"/>
                </a:solidFill>
              </a:rPr>
              <a:t> </a:t>
            </a:r>
            <a:r>
              <a:rPr lang="en-US" altLang="zh-CN" sz="2000" dirty="0">
                <a:solidFill>
                  <a:srgbClr val="000000"/>
                </a:solidFill>
              </a:rPr>
              <a:t>use</a:t>
            </a:r>
            <a:r>
              <a:rPr lang="zh-CN" altLang="en-US" sz="2000" dirty="0">
                <a:solidFill>
                  <a:srgbClr val="000000"/>
                </a:solidFill>
              </a:rPr>
              <a:t> </a:t>
            </a:r>
            <a:r>
              <a:rPr lang="en-US" altLang="zh-CN" sz="2000" dirty="0">
                <a:solidFill>
                  <a:srgbClr val="000000"/>
                </a:solidFill>
              </a:rPr>
              <a:t>of</a:t>
            </a:r>
            <a:r>
              <a:rPr lang="zh-CN" altLang="en-US" sz="2000" dirty="0">
                <a:solidFill>
                  <a:srgbClr val="000000"/>
                </a:solidFill>
              </a:rPr>
              <a:t> </a:t>
            </a:r>
            <a:r>
              <a:rPr lang="en-US" altLang="zh-CN" sz="2000" dirty="0" err="1">
                <a:solidFill>
                  <a:srgbClr val="000000"/>
                </a:solidFill>
              </a:rPr>
              <a:t>RDKit</a:t>
            </a:r>
            <a:r>
              <a:rPr lang="zh-CN" altLang="en-US" sz="2000" dirty="0">
                <a:solidFill>
                  <a:srgbClr val="000000"/>
                </a:solidFill>
              </a:rPr>
              <a:t> </a:t>
            </a:r>
            <a:r>
              <a:rPr lang="en-US" altLang="zh-CN" sz="2000" dirty="0">
                <a:solidFill>
                  <a:srgbClr val="000000"/>
                </a:solidFill>
              </a:rPr>
              <a:t>and</a:t>
            </a:r>
            <a:r>
              <a:rPr lang="zh-CN" altLang="en-US" sz="2000" dirty="0">
                <a:solidFill>
                  <a:srgbClr val="000000"/>
                </a:solidFill>
              </a:rPr>
              <a:t> </a:t>
            </a:r>
            <a:r>
              <a:rPr lang="en-US" altLang="zh-CN" sz="2000" dirty="0">
                <a:solidFill>
                  <a:srgbClr val="000000"/>
                </a:solidFill>
              </a:rPr>
              <a:t>we</a:t>
            </a:r>
            <a:r>
              <a:rPr lang="zh-CN" altLang="en-US" sz="2000" dirty="0">
                <a:solidFill>
                  <a:srgbClr val="000000"/>
                </a:solidFill>
              </a:rPr>
              <a:t> </a:t>
            </a:r>
            <a:r>
              <a:rPr lang="en-US" altLang="zh-CN" sz="2000" dirty="0">
                <a:solidFill>
                  <a:srgbClr val="000000"/>
                </a:solidFill>
              </a:rPr>
              <a:t>hope</a:t>
            </a:r>
            <a:r>
              <a:rPr lang="zh-CN" altLang="en-US" sz="2000" dirty="0">
                <a:solidFill>
                  <a:srgbClr val="000000"/>
                </a:solidFill>
              </a:rPr>
              <a:t> </a:t>
            </a:r>
            <a:r>
              <a:rPr lang="en-US" altLang="zh-CN" sz="2000" dirty="0">
                <a:solidFill>
                  <a:srgbClr val="000000"/>
                </a:solidFill>
              </a:rPr>
              <a:t>to</a:t>
            </a:r>
            <a:r>
              <a:rPr lang="zh-CN" altLang="en-US" sz="2000" dirty="0">
                <a:solidFill>
                  <a:srgbClr val="000000"/>
                </a:solidFill>
              </a:rPr>
              <a:t> </a:t>
            </a:r>
            <a:r>
              <a:rPr lang="en-US" altLang="zh-CN" sz="2000" dirty="0">
                <a:solidFill>
                  <a:srgbClr val="000000"/>
                </a:solidFill>
              </a:rPr>
              <a:t>build</a:t>
            </a:r>
            <a:r>
              <a:rPr lang="zh-CN" altLang="en-US" sz="2000" dirty="0">
                <a:solidFill>
                  <a:srgbClr val="000000"/>
                </a:solidFill>
              </a:rPr>
              <a:t> </a:t>
            </a:r>
            <a:r>
              <a:rPr lang="en-US" altLang="zh-CN" sz="2000" dirty="0">
                <a:solidFill>
                  <a:srgbClr val="000000"/>
                </a:solidFill>
              </a:rPr>
              <a:t>a</a:t>
            </a:r>
            <a:r>
              <a:rPr lang="zh-CN" altLang="en-US" sz="2000" dirty="0">
                <a:solidFill>
                  <a:srgbClr val="000000"/>
                </a:solidFill>
              </a:rPr>
              <a:t> </a:t>
            </a:r>
            <a:r>
              <a:rPr lang="en-US" altLang="zh-CN" sz="2000" dirty="0">
                <a:solidFill>
                  <a:srgbClr val="000000"/>
                </a:solidFill>
              </a:rPr>
              <a:t>community</a:t>
            </a:r>
            <a:r>
              <a:rPr lang="zh-CN" altLang="en-US" sz="2000" dirty="0">
                <a:solidFill>
                  <a:srgbClr val="000000"/>
                </a:solidFill>
              </a:rPr>
              <a:t> </a:t>
            </a:r>
            <a:r>
              <a:rPr lang="en-US" altLang="zh-CN" sz="2000" dirty="0">
                <a:solidFill>
                  <a:srgbClr val="000000"/>
                </a:solidFill>
              </a:rPr>
              <a:t>with</a:t>
            </a:r>
            <a:r>
              <a:rPr lang="zh-CN" altLang="en-US" sz="2000" dirty="0">
                <a:solidFill>
                  <a:srgbClr val="000000"/>
                </a:solidFill>
              </a:rPr>
              <a:t> </a:t>
            </a:r>
            <a:r>
              <a:rPr lang="en-US" altLang="zh-CN" sz="2000" dirty="0">
                <a:solidFill>
                  <a:srgbClr val="000000"/>
                </a:solidFill>
              </a:rPr>
              <a:t>ASKCOS</a:t>
            </a:r>
          </a:p>
          <a:p>
            <a:pPr marR="0" lvl="0" indent="0" algn="l" defTabSz="914400" rtl="0" eaLnBrk="1" fontAlgn="auto" latinLnBrk="0" hangingPunct="1">
              <a:lnSpc>
                <a:spcPct val="100000"/>
              </a:lnSpc>
              <a:spcBef>
                <a:spcPts val="0"/>
              </a:spcBef>
              <a:spcAft>
                <a:spcPts val="0"/>
              </a:spcAft>
              <a:buClr>
                <a:srgbClr val="000000"/>
              </a:buClr>
              <a:buSzPts val="2400"/>
              <a:buNone/>
              <a:tabLst/>
              <a:defRPr/>
            </a:pPr>
            <a:r>
              <a:rPr lang="en-US" altLang="zh-CN" sz="1600" dirty="0">
                <a:solidFill>
                  <a:srgbClr val="000000"/>
                </a:solidFill>
              </a:rPr>
              <a:t>	-</a:t>
            </a:r>
            <a:r>
              <a:rPr lang="zh-CN" altLang="en-US" sz="1600" dirty="0">
                <a:solidFill>
                  <a:srgbClr val="000000"/>
                </a:solidFill>
              </a:rPr>
              <a:t> </a:t>
            </a:r>
            <a:r>
              <a:rPr lang="en-US" altLang="zh-CN" sz="1600" dirty="0">
                <a:solidFill>
                  <a:srgbClr val="000000"/>
                </a:solidFill>
              </a:rPr>
              <a:t>though</a:t>
            </a:r>
            <a:r>
              <a:rPr lang="zh-CN" altLang="en-US" sz="1600" dirty="0">
                <a:solidFill>
                  <a:srgbClr val="000000"/>
                </a:solidFill>
              </a:rPr>
              <a:t> </a:t>
            </a:r>
            <a:r>
              <a:rPr lang="en-US" altLang="zh-CN" sz="1600" dirty="0">
                <a:solidFill>
                  <a:srgbClr val="000000"/>
                </a:solidFill>
              </a:rPr>
              <a:t>right</a:t>
            </a:r>
            <a:r>
              <a:rPr lang="zh-CN" altLang="en-US" sz="1600" dirty="0">
                <a:solidFill>
                  <a:srgbClr val="000000"/>
                </a:solidFill>
              </a:rPr>
              <a:t> </a:t>
            </a:r>
            <a:r>
              <a:rPr lang="en-US" altLang="zh-CN" sz="1600" dirty="0">
                <a:solidFill>
                  <a:srgbClr val="000000"/>
                </a:solidFill>
              </a:rPr>
              <a:t>now</a:t>
            </a:r>
            <a:r>
              <a:rPr lang="zh-CN" altLang="en-US" sz="1600" dirty="0">
                <a:solidFill>
                  <a:srgbClr val="000000"/>
                </a:solidFill>
              </a:rPr>
              <a:t> </a:t>
            </a:r>
            <a:r>
              <a:rPr kumimoji="0" lang="en-US" sz="1600" b="0" i="0" u="none" strike="noStrike" kern="0" cap="none" spc="0" normalizeH="0" baseline="0" noProof="0" dirty="0">
                <a:ln>
                  <a:noFill/>
                </a:ln>
                <a:solidFill>
                  <a:srgbClr val="000000"/>
                </a:solidFill>
                <a:effectLst/>
                <a:uLnTx/>
                <a:uFillTx/>
                <a:latin typeface="Arial"/>
                <a:cs typeface="Arial"/>
                <a:sym typeface="Arial"/>
              </a:rPr>
              <a:t>“I’m kind of afraid of having more users”</a:t>
            </a:r>
            <a:r>
              <a:rPr lang="en-US" altLang="zh-CN" sz="1600" baseline="30000" dirty="0">
                <a:solidFill>
                  <a:srgbClr val="000000"/>
                </a:solidFill>
              </a:rPr>
              <a:t>9</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indent="0">
              <a:spcBef>
                <a:spcPts val="0"/>
              </a:spcBef>
              <a:buClr>
                <a:srgbClr val="000000"/>
              </a:buClr>
              <a:buNone/>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indent="0">
              <a:spcBef>
                <a:spcPts val="0"/>
              </a:spcBef>
              <a:buNone/>
            </a:pPr>
            <a:endParaRPr lang="en-US" sz="1600" dirty="0">
              <a:solidFill>
                <a:schemeClr val="tx1"/>
              </a:solidFill>
            </a:endParaRPr>
          </a:p>
        </p:txBody>
      </p:sp>
    </p:spTree>
    <p:extLst>
      <p:ext uri="{BB962C8B-B14F-4D97-AF65-F5344CB8AC3E}">
        <p14:creationId xmlns:p14="http://schemas.microsoft.com/office/powerpoint/2010/main" val="638385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0C9CDD96-D11A-6DE0-044E-CA64B0646C86}"/>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4E92B95C-C0BB-6BF0-CFD1-6571C8599CC2}"/>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a:t>
            </a:r>
            <a:r>
              <a:rPr lang="en-US" altLang="zh-CN" sz="3200" dirty="0"/>
              <a:t>is</a:t>
            </a:r>
            <a:r>
              <a:rPr lang="zh-CN" altLang="en-US" sz="3200" dirty="0"/>
              <a:t> </a:t>
            </a:r>
            <a:r>
              <a:rPr lang="en-US" altLang="zh-CN" sz="3200" dirty="0"/>
              <a:t>actively</a:t>
            </a:r>
            <a:r>
              <a:rPr lang="zh-CN" altLang="en-US" sz="3200" dirty="0"/>
              <a:t> </a:t>
            </a:r>
            <a:r>
              <a:rPr lang="en-US" altLang="zh-CN" sz="3200" dirty="0"/>
              <a:t>developed</a:t>
            </a:r>
            <a:r>
              <a:rPr lang="zh-CN" altLang="en-US" sz="3200" dirty="0"/>
              <a:t> </a:t>
            </a:r>
            <a:r>
              <a:rPr lang="en-US" altLang="zh-CN" sz="3200" dirty="0"/>
              <a:t>and</a:t>
            </a:r>
            <a:r>
              <a:rPr lang="zh-CN" altLang="en-US" sz="3200" dirty="0"/>
              <a:t> </a:t>
            </a:r>
            <a:r>
              <a:rPr lang="en-US" altLang="zh-CN" sz="3200" dirty="0"/>
              <a:t>supported</a:t>
            </a:r>
            <a:endParaRPr sz="3200" dirty="0"/>
          </a:p>
        </p:txBody>
      </p:sp>
      <p:sp>
        <p:nvSpPr>
          <p:cNvPr id="93" name="Google Shape;93;p14">
            <a:extLst>
              <a:ext uri="{FF2B5EF4-FFF2-40B4-BE49-F238E27FC236}">
                <a16:creationId xmlns:a16="http://schemas.microsoft.com/office/drawing/2014/main" id="{7CFDA623-5A55-9DA3-5C1B-E46C06BAA2F5}"/>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66E9D92E-8F3D-6454-E84B-A60F50E8A3F7}"/>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95" name="Google Shape;95;p14">
            <a:extLst>
              <a:ext uri="{FF2B5EF4-FFF2-40B4-BE49-F238E27FC236}">
                <a16:creationId xmlns:a16="http://schemas.microsoft.com/office/drawing/2014/main" id="{D7EC87E3-D244-C5D8-2C65-D329A303BCA1}"/>
              </a:ext>
            </a:extLst>
          </p:cNvPr>
          <p:cNvSpPr txBox="1">
            <a:spLocks noGrp="1"/>
          </p:cNvSpPr>
          <p:nvPr>
            <p:ph type="body" idx="1"/>
          </p:nvPr>
        </p:nvSpPr>
        <p:spPr>
          <a:xfrm>
            <a:off x="726967" y="1720041"/>
            <a:ext cx="4685553"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r>
              <a:rPr lang="en-US" altLang="zh-CN" sz="2300" b="1" dirty="0">
                <a:solidFill>
                  <a:srgbClr val="7030A0"/>
                </a:solidFill>
              </a:rPr>
              <a:t>The</a:t>
            </a:r>
            <a:r>
              <a:rPr lang="zh-CN" altLang="en-US" sz="2300" b="1" dirty="0">
                <a:solidFill>
                  <a:srgbClr val="7030A0"/>
                </a:solidFill>
              </a:rPr>
              <a:t> </a:t>
            </a:r>
            <a:r>
              <a:rPr lang="en-US" altLang="zh-CN" sz="2300" b="1" dirty="0">
                <a:solidFill>
                  <a:srgbClr val="7030A0"/>
                </a:solidFill>
              </a:rPr>
              <a:t>ASKCOS</a:t>
            </a:r>
            <a:r>
              <a:rPr lang="zh-CN" altLang="en-US" sz="2300" b="1" dirty="0">
                <a:solidFill>
                  <a:srgbClr val="7030A0"/>
                </a:solidFill>
              </a:rPr>
              <a:t> </a:t>
            </a:r>
            <a:r>
              <a:rPr lang="en-US" altLang="zh-CN" sz="2300" b="1" dirty="0">
                <a:solidFill>
                  <a:srgbClr val="7030A0"/>
                </a:solidFill>
              </a:rPr>
              <a:t>team</a:t>
            </a:r>
            <a:endParaRPr lang="en-US" altLang="zh-CN" sz="2300" b="1" dirty="0">
              <a:solidFill>
                <a:schemeClr val="tx1"/>
              </a:solidFill>
            </a:endParaRP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Zhengkai</a:t>
            </a:r>
            <a:r>
              <a:rPr lang="zh-CN" altLang="en-US" sz="2300" b="1" dirty="0">
                <a:solidFill>
                  <a:schemeClr val="tx1"/>
                </a:solidFill>
              </a:rPr>
              <a:t> </a:t>
            </a:r>
            <a:r>
              <a:rPr lang="en-US" altLang="zh-CN" sz="2300" b="1" dirty="0">
                <a:solidFill>
                  <a:schemeClr val="tx1"/>
                </a:solidFill>
              </a:rPr>
              <a:t>Tu</a:t>
            </a: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Mun</a:t>
            </a:r>
            <a:r>
              <a:rPr lang="zh-CN" altLang="en-US" sz="2300" b="1" dirty="0">
                <a:solidFill>
                  <a:schemeClr val="tx1"/>
                </a:solidFill>
              </a:rPr>
              <a:t> </a:t>
            </a:r>
            <a:r>
              <a:rPr lang="en-US" altLang="zh-CN" sz="2300" b="1" dirty="0">
                <a:solidFill>
                  <a:schemeClr val="tx1"/>
                </a:solidFill>
              </a:rPr>
              <a:t>Hong</a:t>
            </a:r>
            <a:r>
              <a:rPr lang="zh-CN" altLang="en-US" sz="2300" b="1" dirty="0">
                <a:solidFill>
                  <a:schemeClr val="tx1"/>
                </a:solidFill>
              </a:rPr>
              <a:t> </a:t>
            </a:r>
            <a:r>
              <a:rPr lang="en-US" altLang="zh-CN" sz="2300" b="1" dirty="0">
                <a:solidFill>
                  <a:schemeClr val="tx1"/>
                </a:solidFill>
              </a:rPr>
              <a:t>Fong</a:t>
            </a:r>
          </a:p>
          <a:p>
            <a:pPr marL="457200" lvl="0" indent="0" algn="l" rtl="0">
              <a:lnSpc>
                <a:spcPct val="100000"/>
              </a:lnSpc>
              <a:spcBef>
                <a:spcPts val="0"/>
              </a:spcBef>
              <a:spcAft>
                <a:spcPts val="0"/>
              </a:spcAft>
              <a:buClr>
                <a:schemeClr val="dk1"/>
              </a:buClr>
              <a:buSzPts val="2400"/>
              <a:buNone/>
            </a:pPr>
            <a:r>
              <a:rPr lang="en-US" altLang="zh-CN" sz="2300" b="1" dirty="0" err="1">
                <a:solidFill>
                  <a:schemeClr val="tx1"/>
                </a:solidFill>
              </a:rPr>
              <a:t>Huiqian</a:t>
            </a:r>
            <a:r>
              <a:rPr lang="zh-CN" altLang="en-US" sz="2300" b="1" dirty="0">
                <a:solidFill>
                  <a:schemeClr val="tx1"/>
                </a:solidFill>
              </a:rPr>
              <a:t> </a:t>
            </a:r>
            <a:r>
              <a:rPr lang="en-US" altLang="zh-CN" sz="2300" b="1" dirty="0">
                <a:solidFill>
                  <a:schemeClr val="tx1"/>
                </a:solidFill>
              </a:rPr>
              <a:t>Lin</a:t>
            </a: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Mark</a:t>
            </a:r>
            <a:r>
              <a:rPr lang="zh-CN" altLang="en-US" sz="2300" b="1" dirty="0">
                <a:solidFill>
                  <a:schemeClr val="tx1"/>
                </a:solidFill>
              </a:rPr>
              <a:t> </a:t>
            </a:r>
            <a:r>
              <a:rPr lang="en-US" altLang="zh-CN" sz="2300" b="1" dirty="0" err="1">
                <a:solidFill>
                  <a:schemeClr val="tx1"/>
                </a:solidFill>
              </a:rPr>
              <a:t>Murnin</a:t>
            </a:r>
            <a:endParaRPr lang="en-US" altLang="zh-CN" sz="2300" b="1" dirty="0">
              <a:solidFill>
                <a:schemeClr val="tx1"/>
              </a:solidFill>
            </a:endParaRPr>
          </a:p>
          <a:p>
            <a:pPr marL="457200" lvl="0" indent="0" algn="l" rtl="0">
              <a:lnSpc>
                <a:spcPct val="100000"/>
              </a:lnSpc>
              <a:spcBef>
                <a:spcPts val="0"/>
              </a:spcBef>
              <a:spcAft>
                <a:spcPts val="0"/>
              </a:spcAft>
              <a:buClr>
                <a:schemeClr val="dk1"/>
              </a:buClr>
              <a:buSzPts val="2400"/>
              <a:buNone/>
            </a:pPr>
            <a:r>
              <a:rPr lang="en-US" altLang="zh-CN" sz="2300" b="1" dirty="0" err="1">
                <a:solidFill>
                  <a:schemeClr val="tx1"/>
                </a:solidFill>
              </a:rPr>
              <a:t>Jihye</a:t>
            </a:r>
            <a:r>
              <a:rPr lang="zh-CN" altLang="en-US" sz="2300" b="1" dirty="0">
                <a:solidFill>
                  <a:schemeClr val="tx1"/>
                </a:solidFill>
              </a:rPr>
              <a:t> </a:t>
            </a:r>
            <a:r>
              <a:rPr lang="en-US" altLang="zh-CN" sz="2300" b="1" dirty="0">
                <a:solidFill>
                  <a:schemeClr val="tx1"/>
                </a:solidFill>
              </a:rPr>
              <a:t>Roh</a:t>
            </a:r>
          </a:p>
          <a:p>
            <a:pPr marL="457200" lvl="0" indent="0" algn="l" rtl="0">
              <a:lnSpc>
                <a:spcPct val="100000"/>
              </a:lnSpc>
              <a:spcBef>
                <a:spcPts val="0"/>
              </a:spcBef>
              <a:spcAft>
                <a:spcPts val="0"/>
              </a:spcAft>
              <a:buClr>
                <a:schemeClr val="dk1"/>
              </a:buClr>
              <a:buSzPts val="2400"/>
              <a:buNone/>
            </a:pPr>
            <a:r>
              <a:rPr lang="en-US" altLang="zh-CN" sz="2300" b="1" dirty="0">
                <a:solidFill>
                  <a:schemeClr val="tx1"/>
                </a:solidFill>
              </a:rPr>
              <a:t>Prof. Connor Coley</a:t>
            </a:r>
          </a:p>
          <a:p>
            <a:pPr marL="457200" lvl="0" indent="0" algn="l" rtl="0">
              <a:lnSpc>
                <a:spcPct val="100000"/>
              </a:lnSpc>
              <a:spcBef>
                <a:spcPts val="0"/>
              </a:spcBef>
              <a:spcAft>
                <a:spcPts val="0"/>
              </a:spcAft>
              <a:buClr>
                <a:schemeClr val="dk1"/>
              </a:buClr>
              <a:buSzPts val="2400"/>
              <a:buNone/>
            </a:pPr>
            <a:endParaRPr lang="en-US" sz="2300" b="1" dirty="0">
              <a:solidFill>
                <a:schemeClr val="tx1"/>
              </a:solidFill>
            </a:endParaRPr>
          </a:p>
          <a:p>
            <a:pPr indent="0">
              <a:spcBef>
                <a:spcPts val="0"/>
              </a:spcBef>
              <a:buNone/>
            </a:pPr>
            <a:r>
              <a:rPr lang="en-US" altLang="zh-CN" sz="2300" b="1" dirty="0">
                <a:solidFill>
                  <a:srgbClr val="7030A0"/>
                </a:solidFill>
              </a:rPr>
              <a:t>Coley Research Group</a:t>
            </a:r>
          </a:p>
          <a:p>
            <a:pPr indent="0">
              <a:spcBef>
                <a:spcPts val="0"/>
              </a:spcBef>
              <a:buNone/>
            </a:pPr>
            <a:endParaRPr lang="en-US" sz="2300" b="1" dirty="0">
              <a:solidFill>
                <a:srgbClr val="7030A0"/>
              </a:solidFill>
            </a:endParaRPr>
          </a:p>
          <a:p>
            <a:pPr indent="0">
              <a:spcBef>
                <a:spcPts val="0"/>
              </a:spcBef>
              <a:buNone/>
            </a:pPr>
            <a:r>
              <a:rPr lang="en-US" altLang="zh-CN" sz="2300" b="1" dirty="0">
                <a:solidFill>
                  <a:srgbClr val="7030A0"/>
                </a:solidFill>
              </a:rPr>
              <a:t>MLPDS</a:t>
            </a:r>
            <a:r>
              <a:rPr lang="zh-CN" altLang="en-US" sz="2300" b="1" dirty="0">
                <a:solidFill>
                  <a:srgbClr val="7030A0"/>
                </a:solidFill>
              </a:rPr>
              <a:t> </a:t>
            </a:r>
            <a:r>
              <a:rPr lang="en-US" altLang="zh-CN" sz="2300" b="1" dirty="0">
                <a:solidFill>
                  <a:srgbClr val="7030A0"/>
                </a:solidFill>
              </a:rPr>
              <a:t>Consortium</a:t>
            </a:r>
            <a:endParaRPr lang="en-US" sz="2300" dirty="0">
              <a:solidFill>
                <a:srgbClr val="7030A0"/>
              </a:solidFill>
            </a:endParaRPr>
          </a:p>
        </p:txBody>
      </p:sp>
      <p:sp>
        <p:nvSpPr>
          <p:cNvPr id="2" name="Google Shape;95;p14">
            <a:extLst>
              <a:ext uri="{FF2B5EF4-FFF2-40B4-BE49-F238E27FC236}">
                <a16:creationId xmlns:a16="http://schemas.microsoft.com/office/drawing/2014/main" id="{9646DC3F-B37D-4BD1-0BD7-BD8BF6E8BC81}"/>
              </a:ext>
            </a:extLst>
          </p:cNvPr>
          <p:cNvSpPr txBox="1">
            <a:spLocks/>
          </p:cNvSpPr>
          <p:nvPr/>
        </p:nvSpPr>
        <p:spPr>
          <a:xfrm>
            <a:off x="6243847" y="1720041"/>
            <a:ext cx="4685553" cy="43176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chemeClr val="dk1"/>
              </a:buClr>
              <a:buSzPts val="2000"/>
              <a:buFont typeface="Courier New"/>
              <a:buChar char="o"/>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0">
              <a:spcBef>
                <a:spcPts val="0"/>
              </a:spcBef>
              <a:buFont typeface="Arial"/>
              <a:buNone/>
            </a:pPr>
            <a:r>
              <a:rPr lang="en-US" altLang="zh-CN" sz="2300" b="1" dirty="0">
                <a:solidFill>
                  <a:srgbClr val="7030A0"/>
                </a:solidFill>
              </a:rPr>
              <a:t>Hall</a:t>
            </a:r>
            <a:r>
              <a:rPr lang="zh-CN" altLang="en-US" sz="2300" b="1" dirty="0">
                <a:solidFill>
                  <a:srgbClr val="7030A0"/>
                </a:solidFill>
              </a:rPr>
              <a:t> </a:t>
            </a:r>
            <a:r>
              <a:rPr lang="en-US" altLang="zh-CN" sz="2300" b="1" dirty="0">
                <a:solidFill>
                  <a:srgbClr val="7030A0"/>
                </a:solidFill>
              </a:rPr>
              <a:t>of</a:t>
            </a:r>
            <a:r>
              <a:rPr lang="zh-CN" altLang="en-US" sz="2300" b="1" dirty="0">
                <a:solidFill>
                  <a:srgbClr val="7030A0"/>
                </a:solidFill>
              </a:rPr>
              <a:t> </a:t>
            </a:r>
            <a:r>
              <a:rPr lang="en-US" altLang="zh-CN" sz="2300" b="1" dirty="0">
                <a:solidFill>
                  <a:srgbClr val="7030A0"/>
                </a:solidFill>
              </a:rPr>
              <a:t>fame</a:t>
            </a:r>
            <a:endParaRPr lang="en-US" altLang="zh-CN" sz="2300" b="1" dirty="0">
              <a:solidFill>
                <a:schemeClr val="tx1"/>
              </a:solidFill>
            </a:endParaRPr>
          </a:p>
          <a:p>
            <a:pPr indent="0">
              <a:spcBef>
                <a:spcPts val="0"/>
              </a:spcBef>
              <a:buNone/>
            </a:pPr>
            <a:r>
              <a:rPr lang="en-US" altLang="zh-CN" sz="2300" b="1" dirty="0">
                <a:solidFill>
                  <a:schemeClr val="tx1"/>
                </a:solidFill>
              </a:rPr>
              <a:t>Sourabh</a:t>
            </a:r>
            <a:r>
              <a:rPr lang="zh-CN" altLang="en-US" sz="2300" b="1" dirty="0">
                <a:solidFill>
                  <a:schemeClr val="tx1"/>
                </a:solidFill>
              </a:rPr>
              <a:t> </a:t>
            </a:r>
            <a:r>
              <a:rPr lang="en-US" altLang="zh-CN" sz="2300" b="1" dirty="0">
                <a:solidFill>
                  <a:schemeClr val="tx1"/>
                </a:solidFill>
              </a:rPr>
              <a:t>J.</a:t>
            </a:r>
            <a:r>
              <a:rPr lang="zh-CN" altLang="en-US" sz="2300" b="1" dirty="0">
                <a:solidFill>
                  <a:schemeClr val="tx1"/>
                </a:solidFill>
              </a:rPr>
              <a:t> </a:t>
            </a:r>
            <a:r>
              <a:rPr lang="en-US" altLang="zh-CN" sz="2300" b="1" dirty="0" err="1">
                <a:solidFill>
                  <a:schemeClr val="tx1"/>
                </a:solidFill>
              </a:rPr>
              <a:t>Choure</a:t>
            </a:r>
            <a:r>
              <a:rPr lang="zh-CN" altLang="en-US" sz="2300" b="1" dirty="0">
                <a:solidFill>
                  <a:schemeClr val="tx1"/>
                </a:solidFill>
              </a:rPr>
              <a:t> </a:t>
            </a:r>
            <a:r>
              <a:rPr lang="en-US" altLang="zh-CN" sz="2300" b="1" dirty="0">
                <a:solidFill>
                  <a:schemeClr val="tx1"/>
                </a:solidFill>
              </a:rPr>
              <a:t>(Amazon)</a:t>
            </a:r>
          </a:p>
          <a:p>
            <a:pPr indent="0">
              <a:spcBef>
                <a:spcPts val="0"/>
              </a:spcBef>
              <a:buFont typeface="Arial"/>
              <a:buNone/>
            </a:pPr>
            <a:r>
              <a:rPr lang="en-US" altLang="zh-CN" sz="2300" b="1" dirty="0">
                <a:solidFill>
                  <a:schemeClr val="tx1"/>
                </a:solidFill>
              </a:rPr>
              <a:t>Max</a:t>
            </a:r>
            <a:r>
              <a:rPr lang="zh-CN" altLang="en-US" sz="2300" b="1" dirty="0">
                <a:solidFill>
                  <a:schemeClr val="tx1"/>
                </a:solidFill>
              </a:rPr>
              <a:t> </a:t>
            </a:r>
            <a:r>
              <a:rPr lang="en-US" altLang="zh-CN" sz="2300" b="1" dirty="0">
                <a:solidFill>
                  <a:schemeClr val="tx1"/>
                </a:solidFill>
              </a:rPr>
              <a:t>Liu</a:t>
            </a:r>
            <a:r>
              <a:rPr lang="zh-CN" altLang="en-US" sz="2300" b="1" dirty="0">
                <a:solidFill>
                  <a:schemeClr val="tx1"/>
                </a:solidFill>
              </a:rPr>
              <a:t> </a:t>
            </a:r>
            <a:r>
              <a:rPr lang="en-US" altLang="zh-CN" sz="2300" b="1" dirty="0">
                <a:solidFill>
                  <a:schemeClr val="tx1"/>
                </a:solidFill>
              </a:rPr>
              <a:t>(AstraZeneca)</a:t>
            </a:r>
          </a:p>
          <a:p>
            <a:pPr indent="0">
              <a:spcBef>
                <a:spcPts val="0"/>
              </a:spcBef>
              <a:buFont typeface="Arial"/>
              <a:buNone/>
            </a:pPr>
            <a:r>
              <a:rPr lang="en-US" altLang="zh-CN" sz="2300" b="1" dirty="0">
                <a:solidFill>
                  <a:schemeClr val="tx1"/>
                </a:solidFill>
              </a:rPr>
              <a:t>Mike</a:t>
            </a:r>
            <a:r>
              <a:rPr lang="zh-CN" altLang="en-US" sz="2300" b="1" dirty="0">
                <a:solidFill>
                  <a:schemeClr val="tx1"/>
                </a:solidFill>
              </a:rPr>
              <a:t> </a:t>
            </a:r>
            <a:r>
              <a:rPr lang="en-US" altLang="zh-CN" sz="2300" b="1" dirty="0">
                <a:solidFill>
                  <a:schemeClr val="tx1"/>
                </a:solidFill>
              </a:rPr>
              <a:t>Fortunato</a:t>
            </a:r>
            <a:r>
              <a:rPr lang="zh-CN" altLang="en-US" sz="2300" b="1" dirty="0">
                <a:solidFill>
                  <a:schemeClr val="tx1"/>
                </a:solidFill>
              </a:rPr>
              <a:t> </a:t>
            </a:r>
            <a:r>
              <a:rPr lang="en-US" altLang="zh-CN" sz="2300" b="1" dirty="0">
                <a:solidFill>
                  <a:schemeClr val="tx1"/>
                </a:solidFill>
              </a:rPr>
              <a:t>(Novartis)</a:t>
            </a:r>
          </a:p>
          <a:p>
            <a:pPr indent="0">
              <a:spcBef>
                <a:spcPts val="0"/>
              </a:spcBef>
              <a:buFont typeface="Arial"/>
              <a:buNone/>
            </a:pPr>
            <a:r>
              <a:rPr lang="en-US" altLang="zh-CN" sz="2300" b="1" dirty="0">
                <a:solidFill>
                  <a:schemeClr val="tx1"/>
                </a:solidFill>
              </a:rPr>
              <a:t>Thomas</a:t>
            </a:r>
            <a:r>
              <a:rPr lang="zh-CN" altLang="en-US" sz="2300" b="1" dirty="0">
                <a:solidFill>
                  <a:schemeClr val="tx1"/>
                </a:solidFill>
              </a:rPr>
              <a:t> </a:t>
            </a:r>
            <a:r>
              <a:rPr lang="en-US" altLang="zh-CN" sz="2300" b="1" dirty="0">
                <a:solidFill>
                  <a:schemeClr val="tx1"/>
                </a:solidFill>
              </a:rPr>
              <a:t>Struble</a:t>
            </a:r>
            <a:r>
              <a:rPr lang="zh-CN" altLang="en-US" sz="2300" b="1" dirty="0">
                <a:solidFill>
                  <a:schemeClr val="tx1"/>
                </a:solidFill>
              </a:rPr>
              <a:t> </a:t>
            </a:r>
            <a:r>
              <a:rPr lang="en-US" altLang="zh-CN" sz="2300" b="1" dirty="0">
                <a:solidFill>
                  <a:schemeClr val="tx1"/>
                </a:solidFill>
              </a:rPr>
              <a:t>(BMS)</a:t>
            </a:r>
          </a:p>
          <a:p>
            <a:pPr indent="0">
              <a:spcBef>
                <a:spcPts val="0"/>
              </a:spcBef>
              <a:buFont typeface="Arial"/>
              <a:buNone/>
            </a:pPr>
            <a:r>
              <a:rPr lang="en-US" altLang="zh-CN" sz="2300" b="1" dirty="0" err="1">
                <a:solidFill>
                  <a:schemeClr val="tx1"/>
                </a:solidFill>
              </a:rPr>
              <a:t>Yanfei</a:t>
            </a:r>
            <a:r>
              <a:rPr lang="zh-CN" altLang="en-US" sz="2300" b="1" dirty="0">
                <a:solidFill>
                  <a:schemeClr val="tx1"/>
                </a:solidFill>
              </a:rPr>
              <a:t> </a:t>
            </a:r>
            <a:r>
              <a:rPr lang="en-US" altLang="zh-CN" sz="2300" b="1" dirty="0">
                <a:solidFill>
                  <a:schemeClr val="tx1"/>
                </a:solidFill>
              </a:rPr>
              <a:t>Guan</a:t>
            </a:r>
            <a:r>
              <a:rPr lang="zh-CN" altLang="en-US" sz="2300" b="1" dirty="0">
                <a:solidFill>
                  <a:schemeClr val="tx1"/>
                </a:solidFill>
              </a:rPr>
              <a:t> </a:t>
            </a:r>
            <a:r>
              <a:rPr lang="en-US" altLang="zh-CN" sz="2300" b="1" dirty="0">
                <a:solidFill>
                  <a:schemeClr val="tx1"/>
                </a:solidFill>
              </a:rPr>
              <a:t>(Pfizer)</a:t>
            </a:r>
          </a:p>
          <a:p>
            <a:pPr indent="0">
              <a:spcBef>
                <a:spcPts val="0"/>
              </a:spcBef>
              <a:buFont typeface="Arial"/>
              <a:buNone/>
            </a:pPr>
            <a:r>
              <a:rPr lang="en-US" altLang="zh-CN" sz="2300" b="1" dirty="0" err="1">
                <a:solidFill>
                  <a:schemeClr val="tx1"/>
                </a:solidFill>
              </a:rPr>
              <a:t>Pritha</a:t>
            </a:r>
            <a:r>
              <a:rPr lang="zh-CN" altLang="en-US" sz="2300" b="1" dirty="0">
                <a:solidFill>
                  <a:schemeClr val="tx1"/>
                </a:solidFill>
              </a:rPr>
              <a:t> </a:t>
            </a:r>
            <a:r>
              <a:rPr lang="en-US" altLang="zh-CN" sz="2300" b="1" dirty="0">
                <a:solidFill>
                  <a:schemeClr val="tx1"/>
                </a:solidFill>
              </a:rPr>
              <a:t>Verma</a:t>
            </a:r>
            <a:r>
              <a:rPr lang="zh-CN" altLang="en-US" sz="2300" b="1" dirty="0">
                <a:solidFill>
                  <a:schemeClr val="tx1"/>
                </a:solidFill>
              </a:rPr>
              <a:t> </a:t>
            </a:r>
            <a:r>
              <a:rPr lang="en-US" altLang="zh-CN" sz="2300" b="1" dirty="0">
                <a:solidFill>
                  <a:schemeClr val="tx1"/>
                </a:solidFill>
              </a:rPr>
              <a:t>(AbbVie)</a:t>
            </a:r>
          </a:p>
          <a:p>
            <a:pPr indent="0">
              <a:spcBef>
                <a:spcPts val="0"/>
              </a:spcBef>
              <a:buFont typeface="Arial"/>
              <a:buNone/>
            </a:pPr>
            <a:r>
              <a:rPr lang="en-US" altLang="zh-CN" sz="2300" b="1" dirty="0" err="1">
                <a:solidFill>
                  <a:schemeClr val="tx1"/>
                </a:solidFill>
              </a:rPr>
              <a:t>Hanyu</a:t>
            </a:r>
            <a:r>
              <a:rPr lang="zh-CN" altLang="en-US" sz="2300" b="1" dirty="0">
                <a:solidFill>
                  <a:schemeClr val="tx1"/>
                </a:solidFill>
              </a:rPr>
              <a:t> </a:t>
            </a:r>
            <a:r>
              <a:rPr lang="en-US" altLang="zh-CN" sz="2300" b="1" dirty="0">
                <a:solidFill>
                  <a:schemeClr val="tx1"/>
                </a:solidFill>
              </a:rPr>
              <a:t>Gao</a:t>
            </a:r>
            <a:r>
              <a:rPr lang="zh-CN" altLang="en-US" sz="2300" b="1" dirty="0">
                <a:solidFill>
                  <a:schemeClr val="tx1"/>
                </a:solidFill>
              </a:rPr>
              <a:t> </a:t>
            </a:r>
            <a:r>
              <a:rPr lang="en-US" altLang="zh-CN" sz="2300" b="1" dirty="0">
                <a:solidFill>
                  <a:schemeClr val="tx1"/>
                </a:solidFill>
              </a:rPr>
              <a:t>(HKUST)</a:t>
            </a:r>
          </a:p>
          <a:p>
            <a:pPr indent="0">
              <a:spcBef>
                <a:spcPts val="0"/>
              </a:spcBef>
              <a:buFont typeface="Arial"/>
              <a:buNone/>
            </a:pPr>
            <a:r>
              <a:rPr lang="en-US" altLang="zh-CN" sz="2300" b="1" dirty="0" err="1">
                <a:solidFill>
                  <a:schemeClr val="tx1"/>
                </a:solidFill>
              </a:rPr>
              <a:t>Yiming</a:t>
            </a:r>
            <a:r>
              <a:rPr lang="zh-CN" altLang="en-US" sz="2300" b="1" dirty="0">
                <a:solidFill>
                  <a:schemeClr val="tx1"/>
                </a:solidFill>
              </a:rPr>
              <a:t> </a:t>
            </a:r>
            <a:r>
              <a:rPr lang="en-US" altLang="zh-CN" sz="2300" b="1" dirty="0">
                <a:solidFill>
                  <a:schemeClr val="tx1"/>
                </a:solidFill>
              </a:rPr>
              <a:t>Mo</a:t>
            </a:r>
            <a:r>
              <a:rPr lang="zh-CN" altLang="en-US" sz="2300" b="1" dirty="0">
                <a:solidFill>
                  <a:schemeClr val="tx1"/>
                </a:solidFill>
              </a:rPr>
              <a:t> </a:t>
            </a:r>
            <a:r>
              <a:rPr lang="en-US" altLang="zh-CN" sz="2300" b="1" dirty="0">
                <a:solidFill>
                  <a:schemeClr val="tx1"/>
                </a:solidFill>
              </a:rPr>
              <a:t>(ZJU)</a:t>
            </a:r>
          </a:p>
          <a:p>
            <a:pPr indent="0">
              <a:spcBef>
                <a:spcPts val="0"/>
              </a:spcBef>
              <a:buFont typeface="Arial"/>
              <a:buNone/>
            </a:pPr>
            <a:r>
              <a:rPr lang="en-US" altLang="zh-CN" sz="2300" b="1" dirty="0">
                <a:solidFill>
                  <a:schemeClr val="tx1"/>
                </a:solidFill>
              </a:rPr>
              <a:t>Thijs</a:t>
            </a:r>
            <a:r>
              <a:rPr lang="zh-CN" altLang="en-US" sz="2300" b="1" dirty="0">
                <a:solidFill>
                  <a:schemeClr val="tx1"/>
                </a:solidFill>
              </a:rPr>
              <a:t> </a:t>
            </a:r>
            <a:r>
              <a:rPr lang="en-US" altLang="zh-CN" sz="2300" b="1" dirty="0" err="1">
                <a:solidFill>
                  <a:schemeClr val="tx1"/>
                </a:solidFill>
              </a:rPr>
              <a:t>Stuyver</a:t>
            </a:r>
            <a:r>
              <a:rPr lang="zh-CN" altLang="en-US" sz="2300" b="1" dirty="0">
                <a:solidFill>
                  <a:schemeClr val="tx1"/>
                </a:solidFill>
              </a:rPr>
              <a:t> </a:t>
            </a:r>
            <a:r>
              <a:rPr lang="en-US" altLang="zh-CN" sz="2300" b="1" dirty="0">
                <a:solidFill>
                  <a:schemeClr val="tx1"/>
                </a:solidFill>
              </a:rPr>
              <a:t>(</a:t>
            </a:r>
            <a:r>
              <a:rPr lang="en-US" altLang="zh-CN" sz="2300" b="1" dirty="0" err="1">
                <a:solidFill>
                  <a:schemeClr val="tx1"/>
                </a:solidFill>
              </a:rPr>
              <a:t>Chimie</a:t>
            </a:r>
            <a:r>
              <a:rPr lang="en-US" altLang="zh-CN" sz="2300" b="1" dirty="0">
                <a:solidFill>
                  <a:schemeClr val="tx1"/>
                </a:solidFill>
              </a:rPr>
              <a:t>)</a:t>
            </a:r>
          </a:p>
          <a:p>
            <a:pPr indent="0">
              <a:spcBef>
                <a:spcPts val="0"/>
              </a:spcBef>
              <a:buFont typeface="Arial"/>
              <a:buNone/>
            </a:pPr>
            <a:endParaRPr lang="en-US" altLang="zh-CN" sz="2300" b="1" dirty="0">
              <a:solidFill>
                <a:schemeClr val="tx1"/>
              </a:solidFill>
            </a:endParaRPr>
          </a:p>
          <a:p>
            <a:pPr indent="0">
              <a:spcBef>
                <a:spcPts val="0"/>
              </a:spcBef>
              <a:buFont typeface="Arial"/>
              <a:buNone/>
            </a:pPr>
            <a:r>
              <a:rPr lang="en-US" altLang="zh-CN" sz="2300" b="1" dirty="0">
                <a:solidFill>
                  <a:schemeClr val="tx1"/>
                </a:solidFill>
              </a:rPr>
              <a:t>…and</a:t>
            </a:r>
            <a:r>
              <a:rPr lang="zh-CN" altLang="en-US" sz="2300" b="1" dirty="0">
                <a:solidFill>
                  <a:schemeClr val="tx1"/>
                </a:solidFill>
              </a:rPr>
              <a:t> </a:t>
            </a:r>
            <a:r>
              <a:rPr lang="en-US" altLang="zh-CN" sz="2300" b="1" dirty="0">
                <a:solidFill>
                  <a:schemeClr val="tx1"/>
                </a:solidFill>
              </a:rPr>
              <a:t>many</a:t>
            </a:r>
            <a:r>
              <a:rPr lang="zh-CN" altLang="en-US" sz="2300" b="1" dirty="0">
                <a:solidFill>
                  <a:schemeClr val="tx1"/>
                </a:solidFill>
              </a:rPr>
              <a:t> </a:t>
            </a:r>
            <a:r>
              <a:rPr lang="en-US" altLang="zh-CN" sz="2300" b="1" dirty="0">
                <a:solidFill>
                  <a:schemeClr val="tx1"/>
                </a:solidFill>
              </a:rPr>
              <a:t>more</a:t>
            </a:r>
          </a:p>
        </p:txBody>
      </p:sp>
    </p:spTree>
    <p:extLst>
      <p:ext uri="{BB962C8B-B14F-4D97-AF65-F5344CB8AC3E}">
        <p14:creationId xmlns:p14="http://schemas.microsoft.com/office/powerpoint/2010/main" val="1460204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CA0BA9F9-09C3-0EB7-E9ED-FF200D179618}"/>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CB53F91C-B015-7FED-7D7B-2514A39BF3DA}"/>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Thanks</a:t>
            </a:r>
            <a:r>
              <a:rPr lang="zh-CN" altLang="en-US" sz="3200" dirty="0"/>
              <a:t> </a:t>
            </a:r>
            <a:r>
              <a:rPr lang="en-US" altLang="zh-CN" sz="3200" dirty="0"/>
              <a:t>to</a:t>
            </a:r>
            <a:r>
              <a:rPr lang="zh-CN" altLang="en-US" sz="3200" dirty="0"/>
              <a:t> </a:t>
            </a:r>
            <a:r>
              <a:rPr lang="en-US" altLang="zh-CN" sz="3200" dirty="0"/>
              <a:t>our</a:t>
            </a:r>
            <a:r>
              <a:rPr lang="zh-CN" altLang="en-US" sz="3200" dirty="0"/>
              <a:t> </a:t>
            </a:r>
            <a:r>
              <a:rPr lang="en-US" altLang="zh-CN" sz="3200" dirty="0"/>
              <a:t>sponsors</a:t>
            </a:r>
            <a:r>
              <a:rPr lang="zh-CN" altLang="en-US" sz="3200" dirty="0"/>
              <a:t> </a:t>
            </a:r>
            <a:r>
              <a:rPr lang="en-US" altLang="zh-CN" sz="3200" dirty="0"/>
              <a:t>and</a:t>
            </a:r>
            <a:r>
              <a:rPr lang="zh-CN" altLang="en-US" sz="3200" dirty="0"/>
              <a:t> </a:t>
            </a:r>
            <a:r>
              <a:rPr lang="en-US" altLang="zh-CN" sz="3200" dirty="0"/>
              <a:t>data</a:t>
            </a:r>
            <a:r>
              <a:rPr lang="zh-CN" altLang="en-US" sz="3200" dirty="0"/>
              <a:t> </a:t>
            </a:r>
            <a:r>
              <a:rPr lang="en-US" altLang="zh-CN" sz="3200" dirty="0"/>
              <a:t>providers</a:t>
            </a:r>
            <a:endParaRPr sz="3200" dirty="0"/>
          </a:p>
        </p:txBody>
      </p:sp>
      <p:sp>
        <p:nvSpPr>
          <p:cNvPr id="93" name="Google Shape;93;p14">
            <a:extLst>
              <a:ext uri="{FF2B5EF4-FFF2-40B4-BE49-F238E27FC236}">
                <a16:creationId xmlns:a16="http://schemas.microsoft.com/office/drawing/2014/main" id="{0D9334CE-6591-167F-100C-E8CF7AD698A2}"/>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dirty="0"/>
          </a:p>
        </p:txBody>
      </p:sp>
      <p:sp>
        <p:nvSpPr>
          <p:cNvPr id="94" name="Google Shape;94;p14">
            <a:extLst>
              <a:ext uri="{FF2B5EF4-FFF2-40B4-BE49-F238E27FC236}">
                <a16:creationId xmlns:a16="http://schemas.microsoft.com/office/drawing/2014/main" id="{7F5368ED-1DF1-7A67-6ABE-017CDFFBFBD2}"/>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pic>
        <p:nvPicPr>
          <p:cNvPr id="1026" name="Picture 2" descr="Home">
            <a:extLst>
              <a:ext uri="{FF2B5EF4-FFF2-40B4-BE49-F238E27FC236}">
                <a16:creationId xmlns:a16="http://schemas.microsoft.com/office/drawing/2014/main" id="{7B0AD83F-B49E-7483-E8D5-26192EFB5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835" y="2669147"/>
            <a:ext cx="2454405" cy="5462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CD1508-1C00-4477-74CE-40F5D9B4C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9439" y="1625527"/>
            <a:ext cx="3698601" cy="8871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FB2B95F-EE93-40CF-6552-0A067C164F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4495" y="3472425"/>
            <a:ext cx="1814244" cy="859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white logo with a leaf in the middle&#10;&#10;Description automatically generated">
            <a:extLst>
              <a:ext uri="{FF2B5EF4-FFF2-40B4-BE49-F238E27FC236}">
                <a16:creationId xmlns:a16="http://schemas.microsoft.com/office/drawing/2014/main" id="{7AE698BF-99E8-544C-6043-2CFB408C8313}"/>
              </a:ext>
            </a:extLst>
          </p:cNvPr>
          <p:cNvPicPr>
            <a:picLocks noChangeAspect="1"/>
          </p:cNvPicPr>
          <p:nvPr/>
        </p:nvPicPr>
        <p:blipFill>
          <a:blip r:embed="rId6"/>
          <a:stretch>
            <a:fillRect/>
          </a:stretch>
        </p:blipFill>
        <p:spPr>
          <a:xfrm>
            <a:off x="9547540" y="3558252"/>
            <a:ext cx="1460500" cy="698500"/>
          </a:xfrm>
          <a:prstGeom prst="rect">
            <a:avLst/>
          </a:prstGeom>
        </p:spPr>
      </p:pic>
      <p:sp>
        <p:nvSpPr>
          <p:cNvPr id="2" name="Rectangle 1">
            <a:extLst>
              <a:ext uri="{FF2B5EF4-FFF2-40B4-BE49-F238E27FC236}">
                <a16:creationId xmlns:a16="http://schemas.microsoft.com/office/drawing/2014/main" id="{AE2C9F6B-29A4-9FE6-8F16-55331654F8AB}"/>
              </a:ext>
            </a:extLst>
          </p:cNvPr>
          <p:cNvSpPr/>
          <p:nvPr/>
        </p:nvSpPr>
        <p:spPr>
          <a:xfrm>
            <a:off x="6955693" y="1625527"/>
            <a:ext cx="4281267" cy="2916845"/>
          </a:xfrm>
          <a:prstGeom prst="rect">
            <a:avLst/>
          </a:prstGeom>
          <a:noFill/>
          <a:ln w="31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CAEC83-3DB2-75D2-879E-B3B743979C39}"/>
              </a:ext>
            </a:extLst>
          </p:cNvPr>
          <p:cNvSpPr/>
          <p:nvPr/>
        </p:nvSpPr>
        <p:spPr>
          <a:xfrm>
            <a:off x="848888" y="1950720"/>
            <a:ext cx="5232400" cy="873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D5FC4BE9-828A-104A-3E06-4B3B28A16B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9534" y="5064927"/>
            <a:ext cx="1648142" cy="952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D731284-BF81-F401-EAA9-6C8AF2AFA6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0479" y="5148226"/>
            <a:ext cx="17780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axys toolkit">
            <a:extLst>
              <a:ext uri="{FF2B5EF4-FFF2-40B4-BE49-F238E27FC236}">
                <a16:creationId xmlns:a16="http://schemas.microsoft.com/office/drawing/2014/main" id="{D74876D9-3966-52C7-4C0B-D3BECF467A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7195" y="5219753"/>
            <a:ext cx="1701641" cy="9571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oup of logos on a white background&#10;&#10;Description automatically generated">
            <a:extLst>
              <a:ext uri="{FF2B5EF4-FFF2-40B4-BE49-F238E27FC236}">
                <a16:creationId xmlns:a16="http://schemas.microsoft.com/office/drawing/2014/main" id="{3A10B600-4C31-9909-DBC7-DD4C56A3D2DF}"/>
              </a:ext>
            </a:extLst>
          </p:cNvPr>
          <p:cNvPicPr>
            <a:picLocks noChangeAspect="1"/>
          </p:cNvPicPr>
          <p:nvPr/>
        </p:nvPicPr>
        <p:blipFill>
          <a:blip r:embed="rId10"/>
          <a:stretch>
            <a:fillRect/>
          </a:stretch>
        </p:blipFill>
        <p:spPr>
          <a:xfrm>
            <a:off x="1448472" y="1420952"/>
            <a:ext cx="4281267" cy="3203021"/>
          </a:xfrm>
          <a:prstGeom prst="rect">
            <a:avLst/>
          </a:prstGeom>
        </p:spPr>
      </p:pic>
    </p:spTree>
    <p:extLst>
      <p:ext uri="{BB962C8B-B14F-4D97-AF65-F5344CB8AC3E}">
        <p14:creationId xmlns:p14="http://schemas.microsoft.com/office/powerpoint/2010/main" val="21905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D22020C-D131-E8F2-132C-46E5143CC96E}"/>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7FE36F0A-7D0C-1577-F662-0AAE972388D3}"/>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is a synthesis planning tool</a:t>
            </a:r>
            <a:endParaRPr sz="3200" dirty="0"/>
          </a:p>
        </p:txBody>
      </p:sp>
      <p:sp>
        <p:nvSpPr>
          <p:cNvPr id="93" name="Google Shape;93;p14">
            <a:extLst>
              <a:ext uri="{FF2B5EF4-FFF2-40B4-BE49-F238E27FC236}">
                <a16:creationId xmlns:a16="http://schemas.microsoft.com/office/drawing/2014/main" id="{5C0AD799-51B9-A470-2232-90CF258A5396}"/>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598C8BDC-D2AF-A3F4-8DF6-C2F9304B16DA}"/>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95" name="Google Shape;95;p14">
            <a:extLst>
              <a:ext uri="{FF2B5EF4-FFF2-40B4-BE49-F238E27FC236}">
                <a16:creationId xmlns:a16="http://schemas.microsoft.com/office/drawing/2014/main" id="{F3299C63-A894-D809-A662-CA4EE41E98D1}"/>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r>
              <a:rPr lang="en-US" altLang="zh-CN" sz="2300" b="1" dirty="0"/>
              <a:t>Try</a:t>
            </a:r>
            <a:r>
              <a:rPr lang="zh-CN" altLang="en-US" sz="2300" b="1" dirty="0"/>
              <a:t> </a:t>
            </a:r>
            <a:r>
              <a:rPr lang="en-US" altLang="zh-CN" sz="2300" b="1" dirty="0"/>
              <a:t>it:</a:t>
            </a:r>
            <a:r>
              <a:rPr lang="zh-CN" altLang="en-US" sz="2300" b="1" dirty="0"/>
              <a:t> </a:t>
            </a:r>
            <a:r>
              <a:rPr lang="en-US" altLang="zh-CN" sz="2300" b="1" dirty="0" err="1">
                <a:solidFill>
                  <a:srgbClr val="0070C0"/>
                </a:solidFill>
              </a:rPr>
              <a:t>askcos.mit.edu</a:t>
            </a:r>
            <a:endParaRPr sz="2300" dirty="0">
              <a:solidFill>
                <a:srgbClr val="0070C0"/>
              </a:solidFill>
            </a:endParaRPr>
          </a:p>
          <a:p>
            <a:pPr marL="457200" lvl="0" indent="0" algn="l" rtl="0">
              <a:lnSpc>
                <a:spcPct val="100000"/>
              </a:lnSpc>
              <a:spcBef>
                <a:spcPts val="0"/>
              </a:spcBef>
              <a:spcAft>
                <a:spcPts val="0"/>
              </a:spcAft>
              <a:buNone/>
            </a:pPr>
            <a:endParaRPr sz="2300" dirty="0"/>
          </a:p>
          <a:p>
            <a:pPr marL="457200" lvl="0" indent="0" algn="l" rtl="0">
              <a:lnSpc>
                <a:spcPct val="100000"/>
              </a:lnSpc>
              <a:spcBef>
                <a:spcPts val="0"/>
              </a:spcBef>
              <a:spcAft>
                <a:spcPts val="0"/>
              </a:spcAft>
              <a:buNone/>
            </a:pPr>
            <a:r>
              <a:rPr lang="en-US" altLang="zh-CN" sz="2300" b="1" dirty="0"/>
              <a:t>Retrosynthetic</a:t>
            </a:r>
            <a:r>
              <a:rPr lang="zh-CN" altLang="en-US" sz="2300" b="1" dirty="0"/>
              <a:t> </a:t>
            </a:r>
            <a:r>
              <a:rPr lang="en-US" altLang="zh-CN" sz="2300" b="1" dirty="0"/>
              <a:t>analysis</a:t>
            </a:r>
          </a:p>
          <a:p>
            <a:pPr marL="800100" indent="-342900">
              <a:spcBef>
                <a:spcPts val="0"/>
              </a:spcBef>
            </a:pPr>
            <a:r>
              <a:rPr lang="en-US" sz="2400" dirty="0">
                <a:solidFill>
                  <a:schemeClr val="dk1"/>
                </a:solidFill>
              </a:rPr>
              <a:t>given the target</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propose</a:t>
            </a:r>
            <a:r>
              <a:rPr lang="zh-CN" altLang="en-US" sz="2400" dirty="0">
                <a:solidFill>
                  <a:schemeClr val="dk1"/>
                </a:solidFill>
              </a:rPr>
              <a:t> </a:t>
            </a:r>
            <a:r>
              <a:rPr lang="en-US" altLang="zh-CN" dirty="0"/>
              <a:t>precursors</a:t>
            </a:r>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p:txBody>
      </p:sp>
      <p:pic>
        <p:nvPicPr>
          <p:cNvPr id="2" name="Google Shape;131;p17">
            <a:extLst>
              <a:ext uri="{FF2B5EF4-FFF2-40B4-BE49-F238E27FC236}">
                <a16:creationId xmlns:a16="http://schemas.microsoft.com/office/drawing/2014/main" id="{645DA929-A487-AF07-6065-BEAA1E0616A2}"/>
              </a:ext>
            </a:extLst>
          </p:cNvPr>
          <p:cNvPicPr preferRelativeResize="0"/>
          <p:nvPr/>
        </p:nvPicPr>
        <p:blipFill>
          <a:blip r:embed="rId3">
            <a:alphaModFix/>
          </a:blip>
          <a:stretch>
            <a:fillRect/>
          </a:stretch>
        </p:blipFill>
        <p:spPr>
          <a:xfrm>
            <a:off x="726967" y="3490274"/>
            <a:ext cx="2501825" cy="1320775"/>
          </a:xfrm>
          <a:prstGeom prst="rect">
            <a:avLst/>
          </a:prstGeom>
          <a:noFill/>
          <a:ln>
            <a:noFill/>
          </a:ln>
        </p:spPr>
      </p:pic>
      <p:cxnSp>
        <p:nvCxnSpPr>
          <p:cNvPr id="4" name="Google Shape;133;p17">
            <a:extLst>
              <a:ext uri="{FF2B5EF4-FFF2-40B4-BE49-F238E27FC236}">
                <a16:creationId xmlns:a16="http://schemas.microsoft.com/office/drawing/2014/main" id="{4B68E3DC-A99A-9DE6-FD61-39CB3AA0975F}"/>
              </a:ext>
            </a:extLst>
          </p:cNvPr>
          <p:cNvCxnSpPr>
            <a:cxnSpLocks/>
          </p:cNvCxnSpPr>
          <p:nvPr/>
        </p:nvCxnSpPr>
        <p:spPr>
          <a:xfrm>
            <a:off x="3605467" y="4107049"/>
            <a:ext cx="366600" cy="0"/>
          </a:xfrm>
          <a:prstGeom prst="straightConnector1">
            <a:avLst/>
          </a:prstGeom>
          <a:noFill/>
          <a:ln w="28575" cap="flat" cmpd="sng">
            <a:solidFill>
              <a:schemeClr val="dk2"/>
            </a:solidFill>
            <a:prstDash val="solid"/>
            <a:round/>
            <a:headEnd type="none" w="med" len="med"/>
            <a:tailEnd type="triangle" w="med" len="med"/>
          </a:ln>
        </p:spPr>
      </p:cxnSp>
      <p:sp>
        <p:nvSpPr>
          <p:cNvPr id="5" name="Google Shape;134;p17">
            <a:extLst>
              <a:ext uri="{FF2B5EF4-FFF2-40B4-BE49-F238E27FC236}">
                <a16:creationId xmlns:a16="http://schemas.microsoft.com/office/drawing/2014/main" id="{04960B29-CE71-2707-4F44-BA87B016BF85}"/>
              </a:ext>
            </a:extLst>
          </p:cNvPr>
          <p:cNvSpPr txBox="1"/>
          <p:nvPr/>
        </p:nvSpPr>
        <p:spPr>
          <a:xfrm>
            <a:off x="3605467" y="3651601"/>
            <a:ext cx="636592"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rPr>
              <a:t>？</a:t>
            </a:r>
            <a:endParaRPr sz="2200" dirty="0">
              <a:solidFill>
                <a:schemeClr val="dk1"/>
              </a:solidFill>
            </a:endParaRPr>
          </a:p>
        </p:txBody>
      </p:sp>
    </p:spTree>
    <p:extLst>
      <p:ext uri="{BB962C8B-B14F-4D97-AF65-F5344CB8AC3E}">
        <p14:creationId xmlns:p14="http://schemas.microsoft.com/office/powerpoint/2010/main" val="3483004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4F47B9F1-D8F1-8E76-C03B-28288693B2E0}"/>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131B0976-6F4B-E356-21D1-F71B2E96864A}"/>
              </a:ext>
            </a:extLst>
          </p:cNvPr>
          <p:cNvSpPr txBox="1">
            <a:spLocks noGrp="1"/>
          </p:cNvSpPr>
          <p:nvPr>
            <p:ph type="ctrTitle"/>
          </p:nvPr>
        </p:nvSpPr>
        <p:spPr>
          <a:xfrm>
            <a:off x="317241" y="189302"/>
            <a:ext cx="11557518" cy="5022778"/>
          </a:xfrm>
          <a:prstGeom prst="rect">
            <a:avLst/>
          </a:prstGeom>
          <a:noFill/>
          <a:ln>
            <a:noFill/>
          </a:ln>
        </p:spPr>
        <p:txBody>
          <a:bodyPr spcFirstLastPara="1" wrap="square" lIns="91425" tIns="45700" rIns="91425" bIns="45700" anchor="b" anchorCtr="0">
            <a:noAutofit/>
          </a:bodyPr>
          <a:lstStyle/>
          <a:p>
            <a:pPr marL="0" lvl="0" indent="0" rtl="0">
              <a:spcBef>
                <a:spcPts val="0"/>
              </a:spcBef>
              <a:spcAft>
                <a:spcPts val="0"/>
              </a:spcAft>
              <a:buNone/>
            </a:pPr>
            <a:r>
              <a:rPr lang="en-US" sz="4400" b="1" dirty="0"/>
              <a:t>Thank you!</a:t>
            </a:r>
            <a:br>
              <a:rPr lang="en-US" sz="3200" b="1" dirty="0"/>
            </a:br>
            <a:br>
              <a:rPr lang="en-US" sz="3200" b="1" dirty="0"/>
            </a:br>
            <a:br>
              <a:rPr lang="en-US" sz="3200" b="1" dirty="0"/>
            </a:br>
            <a:br>
              <a:rPr lang="en-US" sz="3200" b="1" dirty="0"/>
            </a:br>
            <a:r>
              <a:rPr lang="en-US" altLang="zh-CN" sz="3200" b="1" dirty="0"/>
              <a:t>Try ASKCOS at </a:t>
            </a:r>
            <a:r>
              <a:rPr lang="en-US" altLang="zh-CN" sz="3200" b="1" u="sng" dirty="0" err="1">
                <a:solidFill>
                  <a:srgbClr val="0070C0"/>
                </a:solidFill>
              </a:rPr>
              <a:t>askcos.mit.edu</a:t>
            </a:r>
            <a:br>
              <a:rPr lang="en-US" altLang="zh-CN" sz="3200" b="1" u="sng" dirty="0">
                <a:solidFill>
                  <a:srgbClr val="0070C0"/>
                </a:solidFill>
              </a:rPr>
            </a:br>
            <a:br>
              <a:rPr lang="en-US" altLang="zh-CN" sz="3200" b="1" u="sng" dirty="0">
                <a:solidFill>
                  <a:srgbClr val="0070C0"/>
                </a:solidFill>
              </a:rPr>
            </a:br>
            <a:r>
              <a:rPr lang="en-US" altLang="zh-CN" sz="3200" b="1" dirty="0"/>
              <a:t>Contact us at </a:t>
            </a:r>
            <a:r>
              <a:rPr lang="en-US" altLang="zh-CN" sz="3200" b="1" dirty="0" err="1">
                <a:solidFill>
                  <a:srgbClr val="0070C0"/>
                </a:solidFill>
              </a:rPr>
              <a:t>askcos_support@mit.edu</a:t>
            </a:r>
            <a:endParaRPr sz="3200" b="1" dirty="0">
              <a:solidFill>
                <a:srgbClr val="0070C0"/>
              </a:solidFill>
            </a:endParaRPr>
          </a:p>
        </p:txBody>
      </p:sp>
      <p:pic>
        <p:nvPicPr>
          <p:cNvPr id="5" name="Picture 4" descr="A qr code with black squares&#10;&#10;Description automatically generated">
            <a:extLst>
              <a:ext uri="{FF2B5EF4-FFF2-40B4-BE49-F238E27FC236}">
                <a16:creationId xmlns:a16="http://schemas.microsoft.com/office/drawing/2014/main" id="{0E961977-29BE-3313-0AE2-14B47A4DFB0C}"/>
              </a:ext>
            </a:extLst>
          </p:cNvPr>
          <p:cNvPicPr>
            <a:picLocks noChangeAspect="1"/>
          </p:cNvPicPr>
          <p:nvPr/>
        </p:nvPicPr>
        <p:blipFill>
          <a:blip r:embed="rId3"/>
          <a:stretch>
            <a:fillRect/>
          </a:stretch>
        </p:blipFill>
        <p:spPr>
          <a:xfrm>
            <a:off x="563880" y="654050"/>
            <a:ext cx="2489200" cy="2476500"/>
          </a:xfrm>
          <a:prstGeom prst="rect">
            <a:avLst/>
          </a:prstGeom>
        </p:spPr>
      </p:pic>
      <p:sp>
        <p:nvSpPr>
          <p:cNvPr id="6" name="TextBox 5">
            <a:extLst>
              <a:ext uri="{FF2B5EF4-FFF2-40B4-BE49-F238E27FC236}">
                <a16:creationId xmlns:a16="http://schemas.microsoft.com/office/drawing/2014/main" id="{4C67F215-5D78-44C8-1AE9-158C34CAAE17}"/>
              </a:ext>
            </a:extLst>
          </p:cNvPr>
          <p:cNvSpPr txBox="1"/>
          <p:nvPr/>
        </p:nvSpPr>
        <p:spPr>
          <a:xfrm>
            <a:off x="1179141" y="3118683"/>
            <a:ext cx="1258678" cy="307777"/>
          </a:xfrm>
          <a:prstGeom prst="rect">
            <a:avLst/>
          </a:prstGeom>
          <a:noFill/>
        </p:spPr>
        <p:txBody>
          <a:bodyPr wrap="none" rtlCol="0">
            <a:spAutoFit/>
          </a:bodyPr>
          <a:lstStyle/>
          <a:p>
            <a:r>
              <a:rPr lang="en-US" altLang="zh-CN" dirty="0"/>
              <a:t>For</a:t>
            </a:r>
            <a:r>
              <a:rPr lang="zh-CN" altLang="en-US" dirty="0"/>
              <a:t> </a:t>
            </a:r>
            <a:r>
              <a:rPr lang="en-US" altLang="zh-CN" dirty="0"/>
              <a:t>the</a:t>
            </a:r>
            <a:r>
              <a:rPr lang="zh-CN" altLang="en-US" dirty="0"/>
              <a:t> </a:t>
            </a:r>
            <a:r>
              <a:rPr lang="en-US" altLang="zh-CN" dirty="0"/>
              <a:t>slides</a:t>
            </a:r>
            <a:endParaRPr lang="en-US" dirty="0"/>
          </a:p>
        </p:txBody>
      </p:sp>
      <p:sp>
        <p:nvSpPr>
          <p:cNvPr id="7" name="TextBox 6">
            <a:extLst>
              <a:ext uri="{FF2B5EF4-FFF2-40B4-BE49-F238E27FC236}">
                <a16:creationId xmlns:a16="http://schemas.microsoft.com/office/drawing/2014/main" id="{579B0BC2-8F6E-12FE-9AE5-71C8D5B42740}"/>
              </a:ext>
            </a:extLst>
          </p:cNvPr>
          <p:cNvSpPr txBox="1"/>
          <p:nvPr/>
        </p:nvSpPr>
        <p:spPr>
          <a:xfrm>
            <a:off x="9545790" y="3118682"/>
            <a:ext cx="1675459" cy="307777"/>
          </a:xfrm>
          <a:prstGeom prst="rect">
            <a:avLst/>
          </a:prstGeom>
          <a:noFill/>
        </p:spPr>
        <p:txBody>
          <a:bodyPr wrap="none" rtlCol="0">
            <a:spAutoFit/>
          </a:bodyPr>
          <a:lstStyle/>
          <a:p>
            <a:r>
              <a:rPr lang="en-US" altLang="zh-CN" dirty="0"/>
              <a:t>For</a:t>
            </a:r>
            <a:r>
              <a:rPr lang="zh-CN" altLang="en-US" dirty="0"/>
              <a:t> </a:t>
            </a:r>
            <a:r>
              <a:rPr lang="en-US" altLang="zh-CN" dirty="0"/>
              <a:t>the</a:t>
            </a:r>
            <a:r>
              <a:rPr lang="zh-CN" altLang="en-US" dirty="0"/>
              <a:t> </a:t>
            </a:r>
            <a:r>
              <a:rPr lang="en-US" altLang="zh-CN" dirty="0"/>
              <a:t>manuscript</a:t>
            </a:r>
            <a:endParaRPr lang="en-US" dirty="0"/>
          </a:p>
        </p:txBody>
      </p:sp>
      <p:pic>
        <p:nvPicPr>
          <p:cNvPr id="9" name="Picture 8" descr="A qr code on a white background&#10;&#10;Description automatically generated">
            <a:extLst>
              <a:ext uri="{FF2B5EF4-FFF2-40B4-BE49-F238E27FC236}">
                <a16:creationId xmlns:a16="http://schemas.microsoft.com/office/drawing/2014/main" id="{B4D36424-2868-492C-5CD2-8BFF9A523127}"/>
              </a:ext>
            </a:extLst>
          </p:cNvPr>
          <p:cNvPicPr>
            <a:picLocks noChangeAspect="1"/>
          </p:cNvPicPr>
          <p:nvPr/>
        </p:nvPicPr>
        <p:blipFill>
          <a:blip r:embed="rId4"/>
          <a:stretch>
            <a:fillRect/>
          </a:stretch>
        </p:blipFill>
        <p:spPr>
          <a:xfrm>
            <a:off x="9235756" y="752037"/>
            <a:ext cx="2295525" cy="2295525"/>
          </a:xfrm>
          <a:prstGeom prst="rect">
            <a:avLst/>
          </a:prstGeom>
        </p:spPr>
      </p:pic>
    </p:spTree>
    <p:extLst>
      <p:ext uri="{BB962C8B-B14F-4D97-AF65-F5344CB8AC3E}">
        <p14:creationId xmlns:p14="http://schemas.microsoft.com/office/powerpoint/2010/main" val="3398693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26F490-AE3B-D9A5-67F1-1DA9FDCF39C2}"/>
              </a:ext>
            </a:extLst>
          </p:cNvPr>
          <p:cNvSpPr>
            <a:spLocks noGrp="1"/>
          </p:cNvSpPr>
          <p:nvPr>
            <p:ph type="title"/>
          </p:nvPr>
        </p:nvSpPr>
        <p:spPr/>
        <p:txBody>
          <a:bodyPr/>
          <a:lstStyle/>
          <a:p>
            <a:pPr algn="ctr"/>
            <a:r>
              <a:rPr lang="en-US" sz="5400" dirty="0">
                <a:solidFill>
                  <a:srgbClr val="4848FF"/>
                </a:solidFill>
              </a:rPr>
              <a:t>Gabe Gomes to present virtually</a:t>
            </a:r>
          </a:p>
        </p:txBody>
      </p:sp>
      <p:sp>
        <p:nvSpPr>
          <p:cNvPr id="6" name="Text Placeholder 5">
            <a:extLst>
              <a:ext uri="{FF2B5EF4-FFF2-40B4-BE49-F238E27FC236}">
                <a16:creationId xmlns:a16="http://schemas.microsoft.com/office/drawing/2014/main" id="{4C95AF3A-94F3-A331-3967-9AB5F4109B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45E496-4473-FC16-94D7-C90ED07664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7" name="Picture 6" descr="GitHub - rdkit/rdkit: The official sources for the RDKit library">
            <a:extLst>
              <a:ext uri="{FF2B5EF4-FFF2-40B4-BE49-F238E27FC236}">
                <a16:creationId xmlns:a16="http://schemas.microsoft.com/office/drawing/2014/main" id="{9EC80476-480A-ABDF-EEA1-718B0AF527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244" y="1121444"/>
            <a:ext cx="2494811" cy="249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54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FC977-A2AE-9177-700D-4EFB412369D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A0938D1-18B8-1207-74B8-EF58EFCABDCD}"/>
              </a:ext>
            </a:extLst>
          </p:cNvPr>
          <p:cNvSpPr>
            <a:spLocks noGrp="1"/>
          </p:cNvSpPr>
          <p:nvPr>
            <p:ph type="title"/>
          </p:nvPr>
        </p:nvSpPr>
        <p:spPr/>
        <p:txBody>
          <a:bodyPr/>
          <a:lstStyle/>
          <a:p>
            <a:pPr algn="ctr"/>
            <a:r>
              <a:rPr lang="en-US" sz="5400" dirty="0">
                <a:solidFill>
                  <a:srgbClr val="4848FF"/>
                </a:solidFill>
              </a:rPr>
              <a:t>2:45 – 3:00 break!</a:t>
            </a:r>
          </a:p>
        </p:txBody>
      </p:sp>
      <p:sp>
        <p:nvSpPr>
          <p:cNvPr id="6" name="Text Placeholder 5">
            <a:extLst>
              <a:ext uri="{FF2B5EF4-FFF2-40B4-BE49-F238E27FC236}">
                <a16:creationId xmlns:a16="http://schemas.microsoft.com/office/drawing/2014/main" id="{E60A3DE7-C7A4-27B7-E906-06AEBB6326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924975-7072-3CE6-0B5E-0B9527146D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7" name="Picture 6" descr="GitHub - rdkit/rdkit: The official sources for the RDKit library">
            <a:extLst>
              <a:ext uri="{FF2B5EF4-FFF2-40B4-BE49-F238E27FC236}">
                <a16:creationId xmlns:a16="http://schemas.microsoft.com/office/drawing/2014/main" id="{42182C0F-DD81-95FA-8BC2-EDA172C15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2244" y="1121444"/>
            <a:ext cx="2494811" cy="249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738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48314B09-F2CB-20C2-B08E-5F9C051AEB24}"/>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6877067B-AC19-DBAA-249C-8FE05C7A6B10}"/>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is a synthesis planning tool</a:t>
            </a:r>
            <a:endParaRPr sz="3200" dirty="0"/>
          </a:p>
        </p:txBody>
      </p:sp>
      <p:sp>
        <p:nvSpPr>
          <p:cNvPr id="93" name="Google Shape;93;p14">
            <a:extLst>
              <a:ext uri="{FF2B5EF4-FFF2-40B4-BE49-F238E27FC236}">
                <a16:creationId xmlns:a16="http://schemas.microsoft.com/office/drawing/2014/main" id="{41FF5326-584A-17B5-CD98-5729045EB7A2}"/>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C548054F-458A-73D9-326B-3FB8E3305F25}"/>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95" name="Google Shape;95;p14">
            <a:extLst>
              <a:ext uri="{FF2B5EF4-FFF2-40B4-BE49-F238E27FC236}">
                <a16:creationId xmlns:a16="http://schemas.microsoft.com/office/drawing/2014/main" id="{71546E7F-AF5C-1990-E27F-492BD018288B}"/>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r>
              <a:rPr lang="en-US" altLang="zh-CN" sz="2300" b="1" dirty="0"/>
              <a:t>Try</a:t>
            </a:r>
            <a:r>
              <a:rPr lang="zh-CN" altLang="en-US" sz="2300" b="1" dirty="0"/>
              <a:t> </a:t>
            </a:r>
            <a:r>
              <a:rPr lang="en-US" altLang="zh-CN" sz="2300" b="1" dirty="0"/>
              <a:t>it:</a:t>
            </a:r>
            <a:r>
              <a:rPr lang="zh-CN" altLang="en-US" sz="2300" b="1" dirty="0"/>
              <a:t> </a:t>
            </a:r>
            <a:r>
              <a:rPr lang="en-US" altLang="zh-CN" sz="2300" b="1" dirty="0" err="1">
                <a:solidFill>
                  <a:srgbClr val="0070C0"/>
                </a:solidFill>
              </a:rPr>
              <a:t>askcos.mit.edu</a:t>
            </a:r>
            <a:endParaRPr sz="2300" dirty="0">
              <a:solidFill>
                <a:srgbClr val="0070C0"/>
              </a:solidFill>
            </a:endParaRPr>
          </a:p>
          <a:p>
            <a:pPr marL="457200" lvl="0" indent="0" algn="l" rtl="0">
              <a:lnSpc>
                <a:spcPct val="100000"/>
              </a:lnSpc>
              <a:spcBef>
                <a:spcPts val="0"/>
              </a:spcBef>
              <a:spcAft>
                <a:spcPts val="0"/>
              </a:spcAft>
              <a:buNone/>
            </a:pPr>
            <a:endParaRPr sz="2300" dirty="0"/>
          </a:p>
          <a:p>
            <a:pPr marL="457200" lvl="0" indent="0" algn="l" rtl="0">
              <a:lnSpc>
                <a:spcPct val="100000"/>
              </a:lnSpc>
              <a:spcBef>
                <a:spcPts val="0"/>
              </a:spcBef>
              <a:spcAft>
                <a:spcPts val="0"/>
              </a:spcAft>
              <a:buNone/>
            </a:pPr>
            <a:r>
              <a:rPr lang="en-US" altLang="zh-CN" sz="2300" b="1" dirty="0"/>
              <a:t>Retrosynthetic</a:t>
            </a:r>
            <a:r>
              <a:rPr lang="zh-CN" altLang="en-US" sz="2300" b="1" dirty="0"/>
              <a:t> </a:t>
            </a:r>
            <a:r>
              <a:rPr lang="en-US" altLang="zh-CN" sz="2300" b="1" dirty="0"/>
              <a:t>analysis</a:t>
            </a:r>
          </a:p>
          <a:p>
            <a:pPr marL="800100" indent="-342900">
              <a:spcBef>
                <a:spcPts val="0"/>
              </a:spcBef>
            </a:pPr>
            <a:r>
              <a:rPr lang="en-US" sz="2400" dirty="0">
                <a:solidFill>
                  <a:schemeClr val="dk1"/>
                </a:solidFill>
              </a:rPr>
              <a:t>given the target</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propose</a:t>
            </a:r>
            <a:r>
              <a:rPr lang="zh-CN" altLang="en-US" sz="2400" dirty="0">
                <a:solidFill>
                  <a:schemeClr val="dk1"/>
                </a:solidFill>
              </a:rPr>
              <a:t> </a:t>
            </a:r>
            <a:r>
              <a:rPr lang="en-US" altLang="zh-CN" dirty="0"/>
              <a:t>precursors</a:t>
            </a:r>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marL="800100" indent="-342900">
              <a:spcBef>
                <a:spcPts val="0"/>
              </a:spcBef>
            </a:pPr>
            <a:r>
              <a:rPr lang="en-US" altLang="zh-CN" sz="2300" i="1" dirty="0"/>
              <a:t>iteratively</a:t>
            </a:r>
            <a:r>
              <a:rPr lang="en-US" altLang="zh-CN" sz="2300" dirty="0"/>
              <a:t>,</a:t>
            </a:r>
            <a:r>
              <a:rPr lang="zh-CN" altLang="en-US" sz="2300" dirty="0"/>
              <a:t> </a:t>
            </a:r>
            <a:r>
              <a:rPr lang="en-US" altLang="zh-CN" sz="2300" dirty="0"/>
              <a:t>until</a:t>
            </a:r>
            <a:r>
              <a:rPr lang="zh-CN" altLang="en-US" sz="2300" dirty="0"/>
              <a:t> </a:t>
            </a:r>
            <a:r>
              <a:rPr lang="en-US" altLang="zh-CN" sz="2300" dirty="0"/>
              <a:t>reaching</a:t>
            </a:r>
            <a:r>
              <a:rPr lang="zh-CN" altLang="en-US" sz="2300" dirty="0"/>
              <a:t> </a:t>
            </a:r>
            <a:r>
              <a:rPr lang="en-US" altLang="zh-CN" sz="2300" dirty="0" err="1"/>
              <a:t>buyables</a:t>
            </a:r>
            <a:endParaRPr sz="2300" i="1" dirty="0"/>
          </a:p>
        </p:txBody>
      </p:sp>
      <p:pic>
        <p:nvPicPr>
          <p:cNvPr id="2" name="Google Shape;131;p17">
            <a:extLst>
              <a:ext uri="{FF2B5EF4-FFF2-40B4-BE49-F238E27FC236}">
                <a16:creationId xmlns:a16="http://schemas.microsoft.com/office/drawing/2014/main" id="{CDBA5C7E-F181-000E-1E52-070607866ABC}"/>
              </a:ext>
            </a:extLst>
          </p:cNvPr>
          <p:cNvPicPr preferRelativeResize="0"/>
          <p:nvPr/>
        </p:nvPicPr>
        <p:blipFill>
          <a:blip r:embed="rId3">
            <a:alphaModFix/>
          </a:blip>
          <a:stretch>
            <a:fillRect/>
          </a:stretch>
        </p:blipFill>
        <p:spPr>
          <a:xfrm>
            <a:off x="726967" y="3490274"/>
            <a:ext cx="2501825" cy="1320775"/>
          </a:xfrm>
          <a:prstGeom prst="rect">
            <a:avLst/>
          </a:prstGeom>
          <a:noFill/>
          <a:ln>
            <a:noFill/>
          </a:ln>
        </p:spPr>
      </p:pic>
      <p:pic>
        <p:nvPicPr>
          <p:cNvPr id="3" name="Google Shape;132;p17">
            <a:extLst>
              <a:ext uri="{FF2B5EF4-FFF2-40B4-BE49-F238E27FC236}">
                <a16:creationId xmlns:a16="http://schemas.microsoft.com/office/drawing/2014/main" id="{5B045601-6805-4999-B317-37712933C633}"/>
              </a:ext>
            </a:extLst>
          </p:cNvPr>
          <p:cNvPicPr preferRelativeResize="0"/>
          <p:nvPr/>
        </p:nvPicPr>
        <p:blipFill>
          <a:blip r:embed="rId4">
            <a:alphaModFix/>
          </a:blip>
          <a:stretch>
            <a:fillRect/>
          </a:stretch>
        </p:blipFill>
        <p:spPr>
          <a:xfrm>
            <a:off x="4248292" y="3429000"/>
            <a:ext cx="2550375" cy="1501325"/>
          </a:xfrm>
          <a:prstGeom prst="rect">
            <a:avLst/>
          </a:prstGeom>
          <a:noFill/>
          <a:ln>
            <a:noFill/>
          </a:ln>
        </p:spPr>
      </p:pic>
      <p:cxnSp>
        <p:nvCxnSpPr>
          <p:cNvPr id="4" name="Google Shape;133;p17">
            <a:extLst>
              <a:ext uri="{FF2B5EF4-FFF2-40B4-BE49-F238E27FC236}">
                <a16:creationId xmlns:a16="http://schemas.microsoft.com/office/drawing/2014/main" id="{4981FD79-4681-9FDF-C593-FC300AC9F529}"/>
              </a:ext>
            </a:extLst>
          </p:cNvPr>
          <p:cNvCxnSpPr>
            <a:cxnSpLocks/>
          </p:cNvCxnSpPr>
          <p:nvPr/>
        </p:nvCxnSpPr>
        <p:spPr>
          <a:xfrm>
            <a:off x="3605467" y="4107049"/>
            <a:ext cx="366600" cy="0"/>
          </a:xfrm>
          <a:prstGeom prst="straightConnector1">
            <a:avLst/>
          </a:prstGeom>
          <a:noFill/>
          <a:ln w="28575" cap="flat" cmpd="sng">
            <a:solidFill>
              <a:schemeClr val="dk2"/>
            </a:solidFill>
            <a:prstDash val="solid"/>
            <a:round/>
            <a:headEnd type="none" w="med" len="med"/>
            <a:tailEnd type="triangle" w="med" len="med"/>
          </a:ln>
        </p:spPr>
      </p:cxnSp>
      <p:sp>
        <p:nvSpPr>
          <p:cNvPr id="5" name="Google Shape;134;p17">
            <a:extLst>
              <a:ext uri="{FF2B5EF4-FFF2-40B4-BE49-F238E27FC236}">
                <a16:creationId xmlns:a16="http://schemas.microsoft.com/office/drawing/2014/main" id="{2AF43934-8D48-FAE6-A194-F9025453D6ED}"/>
              </a:ext>
            </a:extLst>
          </p:cNvPr>
          <p:cNvSpPr txBox="1"/>
          <p:nvPr/>
        </p:nvSpPr>
        <p:spPr>
          <a:xfrm>
            <a:off x="3605467" y="3651601"/>
            <a:ext cx="636592"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rPr>
              <a:t>？</a:t>
            </a:r>
            <a:endParaRPr sz="2200" dirty="0">
              <a:solidFill>
                <a:schemeClr val="dk1"/>
              </a:solidFill>
            </a:endParaRPr>
          </a:p>
        </p:txBody>
      </p:sp>
    </p:spTree>
    <p:extLst>
      <p:ext uri="{BB962C8B-B14F-4D97-AF65-F5344CB8AC3E}">
        <p14:creationId xmlns:p14="http://schemas.microsoft.com/office/powerpoint/2010/main" val="131217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532E3A88-A1EE-2DFA-A010-5456F195B365}"/>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24E872B5-5196-FF39-3831-B5DDBC3FA6B9}"/>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sz="3200" dirty="0"/>
              <a:t>ASKCOS is a synthesis planning tool</a:t>
            </a:r>
            <a:endParaRPr sz="3200" dirty="0"/>
          </a:p>
        </p:txBody>
      </p:sp>
      <p:sp>
        <p:nvSpPr>
          <p:cNvPr id="93" name="Google Shape;93;p14">
            <a:extLst>
              <a:ext uri="{FF2B5EF4-FFF2-40B4-BE49-F238E27FC236}">
                <a16:creationId xmlns:a16="http://schemas.microsoft.com/office/drawing/2014/main" id="{58C1FB8C-87E4-30BF-3FB5-B4789314D929}"/>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94" name="Google Shape;94;p14">
            <a:extLst>
              <a:ext uri="{FF2B5EF4-FFF2-40B4-BE49-F238E27FC236}">
                <a16:creationId xmlns:a16="http://schemas.microsoft.com/office/drawing/2014/main" id="{E12FD3D4-93BD-8238-A674-AB0F9C6879C8}"/>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95" name="Google Shape;95;p14">
            <a:extLst>
              <a:ext uri="{FF2B5EF4-FFF2-40B4-BE49-F238E27FC236}">
                <a16:creationId xmlns:a16="http://schemas.microsoft.com/office/drawing/2014/main" id="{567E9D82-7045-DF05-8C1C-33224E2BE9D3}"/>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r>
              <a:rPr lang="en-US" altLang="zh-CN" sz="2300" b="1" dirty="0"/>
              <a:t>Try</a:t>
            </a:r>
            <a:r>
              <a:rPr lang="zh-CN" altLang="en-US" sz="2300" b="1" dirty="0"/>
              <a:t> </a:t>
            </a:r>
            <a:r>
              <a:rPr lang="en-US" altLang="zh-CN" sz="2300" b="1" dirty="0"/>
              <a:t>it:</a:t>
            </a:r>
            <a:r>
              <a:rPr lang="zh-CN" altLang="en-US" sz="2300" b="1" dirty="0"/>
              <a:t> </a:t>
            </a:r>
            <a:r>
              <a:rPr lang="en-US" altLang="zh-CN" sz="2300" b="1" dirty="0" err="1">
                <a:solidFill>
                  <a:srgbClr val="0070C0"/>
                </a:solidFill>
              </a:rPr>
              <a:t>askcos.mit.edu</a:t>
            </a:r>
            <a:endParaRPr sz="2300" dirty="0">
              <a:solidFill>
                <a:srgbClr val="0070C0"/>
              </a:solidFill>
            </a:endParaRPr>
          </a:p>
          <a:p>
            <a:pPr marL="457200" lvl="0" indent="0" algn="l" rtl="0">
              <a:lnSpc>
                <a:spcPct val="100000"/>
              </a:lnSpc>
              <a:spcBef>
                <a:spcPts val="0"/>
              </a:spcBef>
              <a:spcAft>
                <a:spcPts val="0"/>
              </a:spcAft>
              <a:buNone/>
            </a:pPr>
            <a:endParaRPr sz="2300" dirty="0"/>
          </a:p>
          <a:p>
            <a:pPr marL="457200" lvl="0" indent="0" algn="l" rtl="0">
              <a:lnSpc>
                <a:spcPct val="100000"/>
              </a:lnSpc>
              <a:spcBef>
                <a:spcPts val="0"/>
              </a:spcBef>
              <a:spcAft>
                <a:spcPts val="0"/>
              </a:spcAft>
              <a:buNone/>
            </a:pPr>
            <a:r>
              <a:rPr lang="en-US" altLang="zh-CN" sz="2300" b="1" dirty="0"/>
              <a:t>Retrosynthetic</a:t>
            </a:r>
            <a:r>
              <a:rPr lang="zh-CN" altLang="en-US" sz="2300" b="1" dirty="0"/>
              <a:t> </a:t>
            </a:r>
            <a:r>
              <a:rPr lang="en-US" altLang="zh-CN" sz="2300" b="1" dirty="0"/>
              <a:t>analysis</a:t>
            </a:r>
          </a:p>
          <a:p>
            <a:pPr marL="800100" indent="-342900">
              <a:spcBef>
                <a:spcPts val="0"/>
              </a:spcBef>
            </a:pPr>
            <a:r>
              <a:rPr lang="en-US" sz="2400" dirty="0">
                <a:solidFill>
                  <a:schemeClr val="dk1"/>
                </a:solidFill>
              </a:rPr>
              <a:t>given the target</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propose</a:t>
            </a:r>
            <a:r>
              <a:rPr lang="zh-CN" altLang="en-US" sz="2400" dirty="0">
                <a:solidFill>
                  <a:schemeClr val="dk1"/>
                </a:solidFill>
              </a:rPr>
              <a:t> </a:t>
            </a:r>
            <a:r>
              <a:rPr lang="en-US" altLang="zh-CN" dirty="0"/>
              <a:t>precursors</a:t>
            </a:r>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indent="0">
              <a:spcBef>
                <a:spcPts val="0"/>
              </a:spcBef>
              <a:buNone/>
            </a:pPr>
            <a:endParaRPr lang="en-US" sz="2300" dirty="0"/>
          </a:p>
          <a:p>
            <a:pPr marL="800100" indent="-342900">
              <a:spcBef>
                <a:spcPts val="0"/>
              </a:spcBef>
            </a:pPr>
            <a:r>
              <a:rPr lang="en-US" altLang="zh-CN" sz="2300" i="1" dirty="0"/>
              <a:t>iteratively</a:t>
            </a:r>
            <a:r>
              <a:rPr lang="en-US" altLang="zh-CN" sz="2300" dirty="0"/>
              <a:t>,</a:t>
            </a:r>
            <a:r>
              <a:rPr lang="zh-CN" altLang="en-US" sz="2300" dirty="0"/>
              <a:t> </a:t>
            </a:r>
            <a:r>
              <a:rPr lang="en-US" altLang="zh-CN" sz="2300" dirty="0"/>
              <a:t>until</a:t>
            </a:r>
            <a:r>
              <a:rPr lang="zh-CN" altLang="en-US" sz="2300" dirty="0"/>
              <a:t> </a:t>
            </a:r>
            <a:r>
              <a:rPr lang="en-US" altLang="zh-CN" sz="2300" dirty="0"/>
              <a:t>reaching</a:t>
            </a:r>
            <a:r>
              <a:rPr lang="zh-CN" altLang="en-US" sz="2300" dirty="0"/>
              <a:t> </a:t>
            </a:r>
            <a:r>
              <a:rPr lang="en-US" altLang="zh-CN" sz="2300" dirty="0" err="1"/>
              <a:t>buyables</a:t>
            </a:r>
            <a:endParaRPr sz="2300" i="1" dirty="0"/>
          </a:p>
        </p:txBody>
      </p:sp>
      <p:pic>
        <p:nvPicPr>
          <p:cNvPr id="2" name="Google Shape;131;p17">
            <a:extLst>
              <a:ext uri="{FF2B5EF4-FFF2-40B4-BE49-F238E27FC236}">
                <a16:creationId xmlns:a16="http://schemas.microsoft.com/office/drawing/2014/main" id="{7FDB3907-4D59-DC15-040E-78EAADF30C0E}"/>
              </a:ext>
            </a:extLst>
          </p:cNvPr>
          <p:cNvPicPr preferRelativeResize="0"/>
          <p:nvPr/>
        </p:nvPicPr>
        <p:blipFill>
          <a:blip r:embed="rId3">
            <a:alphaModFix/>
          </a:blip>
          <a:stretch>
            <a:fillRect/>
          </a:stretch>
        </p:blipFill>
        <p:spPr>
          <a:xfrm>
            <a:off x="726967" y="3490274"/>
            <a:ext cx="2501825" cy="1320775"/>
          </a:xfrm>
          <a:prstGeom prst="rect">
            <a:avLst/>
          </a:prstGeom>
          <a:noFill/>
          <a:ln>
            <a:noFill/>
          </a:ln>
        </p:spPr>
      </p:pic>
      <p:pic>
        <p:nvPicPr>
          <p:cNvPr id="3" name="Google Shape;132;p17">
            <a:extLst>
              <a:ext uri="{FF2B5EF4-FFF2-40B4-BE49-F238E27FC236}">
                <a16:creationId xmlns:a16="http://schemas.microsoft.com/office/drawing/2014/main" id="{921148AE-B9CF-2B1F-D196-879746BA9873}"/>
              </a:ext>
            </a:extLst>
          </p:cNvPr>
          <p:cNvPicPr preferRelativeResize="0"/>
          <p:nvPr/>
        </p:nvPicPr>
        <p:blipFill>
          <a:blip r:embed="rId4">
            <a:alphaModFix/>
          </a:blip>
          <a:stretch>
            <a:fillRect/>
          </a:stretch>
        </p:blipFill>
        <p:spPr>
          <a:xfrm>
            <a:off x="4248292" y="3429000"/>
            <a:ext cx="2550375" cy="1501325"/>
          </a:xfrm>
          <a:prstGeom prst="rect">
            <a:avLst/>
          </a:prstGeom>
          <a:noFill/>
          <a:ln>
            <a:noFill/>
          </a:ln>
        </p:spPr>
      </p:pic>
      <p:cxnSp>
        <p:nvCxnSpPr>
          <p:cNvPr id="4" name="Google Shape;133;p17">
            <a:extLst>
              <a:ext uri="{FF2B5EF4-FFF2-40B4-BE49-F238E27FC236}">
                <a16:creationId xmlns:a16="http://schemas.microsoft.com/office/drawing/2014/main" id="{46009748-E97D-4837-8EDB-A13E8627BA76}"/>
              </a:ext>
            </a:extLst>
          </p:cNvPr>
          <p:cNvCxnSpPr>
            <a:cxnSpLocks/>
          </p:cNvCxnSpPr>
          <p:nvPr/>
        </p:nvCxnSpPr>
        <p:spPr>
          <a:xfrm>
            <a:off x="3605467" y="4107049"/>
            <a:ext cx="366600" cy="0"/>
          </a:xfrm>
          <a:prstGeom prst="straightConnector1">
            <a:avLst/>
          </a:prstGeom>
          <a:noFill/>
          <a:ln w="28575" cap="flat" cmpd="sng">
            <a:solidFill>
              <a:schemeClr val="dk2"/>
            </a:solidFill>
            <a:prstDash val="solid"/>
            <a:round/>
            <a:headEnd type="none" w="med" len="med"/>
            <a:tailEnd type="triangle" w="med" len="med"/>
          </a:ln>
        </p:spPr>
      </p:cxnSp>
      <p:sp>
        <p:nvSpPr>
          <p:cNvPr id="5" name="Google Shape;134;p17">
            <a:extLst>
              <a:ext uri="{FF2B5EF4-FFF2-40B4-BE49-F238E27FC236}">
                <a16:creationId xmlns:a16="http://schemas.microsoft.com/office/drawing/2014/main" id="{757E7992-6610-75AF-4B2F-817ED81841E0}"/>
              </a:ext>
            </a:extLst>
          </p:cNvPr>
          <p:cNvSpPr txBox="1"/>
          <p:nvPr/>
        </p:nvSpPr>
        <p:spPr>
          <a:xfrm>
            <a:off x="3605467" y="3651601"/>
            <a:ext cx="636592" cy="4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olidFill>
                  <a:schemeClr val="dk1"/>
                </a:solidFill>
              </a:rPr>
              <a:t>？</a:t>
            </a:r>
            <a:endParaRPr sz="2200" dirty="0">
              <a:solidFill>
                <a:schemeClr val="dk1"/>
              </a:solidFill>
            </a:endParaRPr>
          </a:p>
        </p:txBody>
      </p:sp>
      <p:sp>
        <p:nvSpPr>
          <p:cNvPr id="6" name="Google Shape;95;p14">
            <a:extLst>
              <a:ext uri="{FF2B5EF4-FFF2-40B4-BE49-F238E27FC236}">
                <a16:creationId xmlns:a16="http://schemas.microsoft.com/office/drawing/2014/main" id="{2825FBC8-91D1-55AF-D5C5-59AB88BA12F7}"/>
              </a:ext>
            </a:extLst>
          </p:cNvPr>
          <p:cNvSpPr txBox="1">
            <a:spLocks/>
          </p:cNvSpPr>
          <p:nvPr/>
        </p:nvSpPr>
        <p:spPr>
          <a:xfrm>
            <a:off x="7235036" y="1859279"/>
            <a:ext cx="4601363" cy="16309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chemeClr val="dk1"/>
              </a:buClr>
              <a:buSzPts val="2000"/>
              <a:buFont typeface="Courier New"/>
              <a:buChar char="o"/>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0">
              <a:spcBef>
                <a:spcPts val="0"/>
              </a:spcBef>
              <a:buFont typeface="Arial"/>
              <a:buNone/>
            </a:pPr>
            <a:r>
              <a:rPr lang="en-US" sz="2300" b="1" dirty="0"/>
              <a:t>Re</a:t>
            </a:r>
            <a:r>
              <a:rPr lang="en-US" altLang="zh-CN" sz="2300" b="1" dirty="0"/>
              <a:t>action</a:t>
            </a:r>
            <a:r>
              <a:rPr lang="zh-CN" altLang="en-US" sz="2300" b="1" dirty="0"/>
              <a:t> </a:t>
            </a:r>
            <a:r>
              <a:rPr lang="en-US" altLang="zh-CN" sz="2300" b="1" dirty="0"/>
              <a:t>context</a:t>
            </a:r>
            <a:r>
              <a:rPr lang="zh-CN" altLang="en-US" sz="2300" b="1" dirty="0"/>
              <a:t> </a:t>
            </a:r>
            <a:r>
              <a:rPr lang="en-US" altLang="zh-CN" sz="2300" b="1" dirty="0"/>
              <a:t>recommendation</a:t>
            </a:r>
          </a:p>
          <a:p>
            <a:pPr marL="800100" indent="-342900">
              <a:spcBef>
                <a:spcPts val="0"/>
              </a:spcBef>
            </a:pPr>
            <a:r>
              <a:rPr lang="en-US" altLang="zh-CN" sz="2300" dirty="0"/>
              <a:t>Temperature,</a:t>
            </a:r>
            <a:r>
              <a:rPr lang="zh-CN" altLang="en-US" sz="2300" dirty="0"/>
              <a:t> </a:t>
            </a:r>
            <a:r>
              <a:rPr lang="en-US" altLang="zh-CN" sz="2300" dirty="0"/>
              <a:t>catalysts,</a:t>
            </a:r>
            <a:r>
              <a:rPr lang="zh-CN" altLang="en-US" sz="2300" dirty="0"/>
              <a:t> </a:t>
            </a:r>
            <a:r>
              <a:rPr lang="en-US" altLang="zh-CN" sz="2300" dirty="0" err="1"/>
              <a:t>etc</a:t>
            </a:r>
            <a:endParaRPr lang="en-US" altLang="zh-CN" sz="2300" dirty="0"/>
          </a:p>
          <a:p>
            <a:pPr marL="800100" indent="-342900">
              <a:spcBef>
                <a:spcPts val="0"/>
              </a:spcBef>
            </a:pPr>
            <a:r>
              <a:rPr lang="en-US" altLang="zh-CN" sz="2300" dirty="0"/>
              <a:t>Amount</a:t>
            </a:r>
            <a:r>
              <a:rPr lang="zh-CN" altLang="en-US" sz="2300" dirty="0"/>
              <a:t> </a:t>
            </a:r>
            <a:r>
              <a:rPr lang="en-US" altLang="zh-CN" sz="2300" dirty="0"/>
              <a:t>of</a:t>
            </a:r>
            <a:r>
              <a:rPr lang="zh-CN" altLang="en-US" sz="2300" dirty="0"/>
              <a:t> </a:t>
            </a:r>
            <a:r>
              <a:rPr lang="en-US" altLang="zh-CN" sz="2300" dirty="0"/>
              <a:t>reagents</a:t>
            </a:r>
          </a:p>
        </p:txBody>
      </p:sp>
      <p:sp>
        <p:nvSpPr>
          <p:cNvPr id="7" name="Google Shape;95;p14">
            <a:extLst>
              <a:ext uri="{FF2B5EF4-FFF2-40B4-BE49-F238E27FC236}">
                <a16:creationId xmlns:a16="http://schemas.microsoft.com/office/drawing/2014/main" id="{22202C2B-4DE4-0B93-8A2D-0434DEB45AEA}"/>
              </a:ext>
            </a:extLst>
          </p:cNvPr>
          <p:cNvSpPr txBox="1">
            <a:spLocks/>
          </p:cNvSpPr>
          <p:nvPr/>
        </p:nvSpPr>
        <p:spPr>
          <a:xfrm>
            <a:off x="7235035" y="4020358"/>
            <a:ext cx="4601363" cy="19638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00000"/>
              </a:lnSpc>
              <a:spcBef>
                <a:spcPts val="500"/>
              </a:spcBef>
              <a:spcAft>
                <a:spcPts val="0"/>
              </a:spcAft>
              <a:buClr>
                <a:schemeClr val="dk1"/>
              </a:buClr>
              <a:buSzPts val="2000"/>
              <a:buFont typeface="Courier New"/>
              <a:buChar char="o"/>
              <a:defRPr sz="2000" b="0" i="0" u="none" strike="noStrike" cap="none">
                <a:solidFill>
                  <a:schemeClr val="dk1"/>
                </a:solidFill>
                <a:latin typeface="Arial"/>
                <a:ea typeface="Arial"/>
                <a:cs typeface="Arial"/>
                <a:sym typeface="Arial"/>
              </a:defRPr>
            </a:lvl2pPr>
            <a:lvl3pPr marL="1371600" marR="0" lvl="2" indent="-342900" algn="l" rtl="0">
              <a:lnSpc>
                <a:spcPct val="10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3pPr>
            <a:lvl4pPr marL="1828800" marR="0" lvl="3"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indent="0">
              <a:spcBef>
                <a:spcPts val="0"/>
              </a:spcBef>
              <a:buFont typeface="Arial"/>
              <a:buNone/>
            </a:pPr>
            <a:r>
              <a:rPr lang="en-US" sz="2300" b="1" dirty="0"/>
              <a:t>Re</a:t>
            </a:r>
            <a:r>
              <a:rPr lang="en-US" altLang="zh-CN" sz="2300" b="1" dirty="0"/>
              <a:t>action</a:t>
            </a:r>
            <a:r>
              <a:rPr lang="zh-CN" altLang="en-US" sz="2300" b="1" dirty="0"/>
              <a:t> </a:t>
            </a:r>
            <a:r>
              <a:rPr lang="en-US" altLang="zh-CN" sz="2300" b="1" dirty="0"/>
              <a:t>outcome</a:t>
            </a:r>
            <a:r>
              <a:rPr lang="zh-CN" altLang="en-US" sz="2300" b="1" dirty="0"/>
              <a:t> </a:t>
            </a:r>
            <a:r>
              <a:rPr lang="en-US" altLang="zh-CN" sz="2300" b="1" dirty="0"/>
              <a:t>prediction</a:t>
            </a:r>
          </a:p>
          <a:p>
            <a:pPr marL="800100" indent="-342900">
              <a:spcBef>
                <a:spcPts val="0"/>
              </a:spcBef>
            </a:pPr>
            <a:r>
              <a:rPr lang="en-US" altLang="zh-CN" sz="2300" dirty="0"/>
              <a:t>Likelihood</a:t>
            </a:r>
            <a:r>
              <a:rPr lang="zh-CN" altLang="en-US" sz="2300" dirty="0"/>
              <a:t> </a:t>
            </a:r>
            <a:r>
              <a:rPr lang="en-US" altLang="zh-CN" sz="2300" dirty="0"/>
              <a:t>of</a:t>
            </a:r>
            <a:r>
              <a:rPr lang="zh-CN" altLang="en-US" sz="2300" dirty="0"/>
              <a:t> </a:t>
            </a:r>
            <a:r>
              <a:rPr lang="en-US" altLang="zh-CN" sz="2300" dirty="0"/>
              <a:t>success</a:t>
            </a:r>
          </a:p>
          <a:p>
            <a:pPr marL="800100" indent="-342900">
              <a:spcBef>
                <a:spcPts val="0"/>
              </a:spcBef>
            </a:pPr>
            <a:r>
              <a:rPr lang="en-US" altLang="zh-CN" sz="2300" dirty="0"/>
              <a:t>Impurities</a:t>
            </a:r>
          </a:p>
          <a:p>
            <a:pPr marL="800100" indent="-342900">
              <a:spcBef>
                <a:spcPts val="0"/>
              </a:spcBef>
            </a:pPr>
            <a:r>
              <a:rPr lang="en-US" altLang="zh-CN" sz="2300" dirty="0"/>
              <a:t>Selectivity</a:t>
            </a:r>
          </a:p>
        </p:txBody>
      </p:sp>
    </p:spTree>
    <p:extLst>
      <p:ext uri="{BB962C8B-B14F-4D97-AF65-F5344CB8AC3E}">
        <p14:creationId xmlns:p14="http://schemas.microsoft.com/office/powerpoint/2010/main" val="750358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A8F6BD64-DECC-D6BE-82F7-7A121A31EAD9}"/>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81C0E38A-1B23-30B8-D10D-59EFD2421DAA}"/>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Synthesis</a:t>
            </a:r>
            <a:r>
              <a:rPr lang="zh-CN" altLang="en-US" sz="3200" dirty="0"/>
              <a:t> </a:t>
            </a:r>
            <a:r>
              <a:rPr lang="en-US" altLang="zh-CN" sz="3200" dirty="0"/>
              <a:t>planning</a:t>
            </a:r>
            <a:r>
              <a:rPr lang="zh-CN" altLang="en-US" sz="3200" dirty="0"/>
              <a:t> </a:t>
            </a:r>
            <a:r>
              <a:rPr lang="en-US" altLang="zh-CN" sz="3200" dirty="0"/>
              <a:t>can</a:t>
            </a:r>
            <a:r>
              <a:rPr lang="zh-CN" altLang="en-US" sz="3200" dirty="0"/>
              <a:t> </a:t>
            </a:r>
            <a:r>
              <a:rPr lang="en-US" altLang="zh-CN" sz="3200" dirty="0"/>
              <a:t>be</a:t>
            </a:r>
            <a:r>
              <a:rPr lang="zh-CN" altLang="en-US" sz="3200" dirty="0"/>
              <a:t> </a:t>
            </a:r>
            <a:r>
              <a:rPr lang="en-US" altLang="zh-CN" sz="3200" dirty="0"/>
              <a:t>formulated</a:t>
            </a:r>
            <a:r>
              <a:rPr lang="zh-CN" altLang="en-US" sz="3200" dirty="0"/>
              <a:t> </a:t>
            </a:r>
            <a:r>
              <a:rPr lang="en-US" altLang="zh-CN" sz="3200" dirty="0"/>
              <a:t>as</a:t>
            </a:r>
            <a:r>
              <a:rPr lang="zh-CN" altLang="en-US" sz="3200" dirty="0"/>
              <a:t> </a:t>
            </a:r>
            <a:r>
              <a:rPr lang="en-US" altLang="zh-CN" sz="3200" dirty="0"/>
              <a:t>tree</a:t>
            </a:r>
            <a:r>
              <a:rPr lang="zh-CN" altLang="en-US" sz="3200" dirty="0"/>
              <a:t> </a:t>
            </a:r>
            <a:r>
              <a:rPr lang="en-US" altLang="zh-CN" sz="3200" dirty="0"/>
              <a:t>search</a:t>
            </a:r>
            <a:endParaRPr sz="3200" dirty="0"/>
          </a:p>
        </p:txBody>
      </p:sp>
      <p:sp>
        <p:nvSpPr>
          <p:cNvPr id="93" name="Google Shape;93;p14">
            <a:extLst>
              <a:ext uri="{FF2B5EF4-FFF2-40B4-BE49-F238E27FC236}">
                <a16:creationId xmlns:a16="http://schemas.microsoft.com/office/drawing/2014/main" id="{BBAD1101-6A39-AF4D-1CD0-EA5566C5C7E9}"/>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pPr rtl="0"/>
            <a:r>
              <a:rPr lang="en-US" b="0" i="0" u="none" strike="noStrike" dirty="0">
                <a:solidFill>
                  <a:srgbClr val="888888"/>
                </a:solidFill>
                <a:effectLst/>
                <a:latin typeface="Arial" panose="020B0604020202020204" pitchFamily="34" charset="0"/>
              </a:rPr>
              <a:t>1. </a:t>
            </a:r>
            <a:r>
              <a:rPr lang="en-US" b="0" i="0" u="none" strike="noStrike" dirty="0" err="1">
                <a:solidFill>
                  <a:srgbClr val="888888"/>
                </a:solidFill>
                <a:effectLst/>
                <a:latin typeface="Arial" panose="020B0604020202020204" pitchFamily="34" charset="0"/>
              </a:rPr>
              <a:t>Segler</a:t>
            </a:r>
            <a:r>
              <a:rPr lang="en-US" b="0" i="0" u="none" strike="noStrike" dirty="0">
                <a:solidFill>
                  <a:srgbClr val="888888"/>
                </a:solidFill>
                <a:effectLst/>
                <a:latin typeface="Arial" panose="020B0604020202020204" pitchFamily="34" charset="0"/>
              </a:rPr>
              <a:t> et al. </a:t>
            </a:r>
            <a:r>
              <a:rPr lang="en-US" b="0" i="1" u="none" strike="noStrike" dirty="0">
                <a:solidFill>
                  <a:srgbClr val="888888"/>
                </a:solidFill>
                <a:effectLst/>
                <a:latin typeface="Arial" panose="020B0604020202020204" pitchFamily="34" charset="0"/>
              </a:rPr>
              <a:t>Nature</a:t>
            </a:r>
            <a:r>
              <a:rPr lang="en-US" b="0" i="0" u="none" strike="noStrike" dirty="0">
                <a:solidFill>
                  <a:srgbClr val="888888"/>
                </a:solidFill>
                <a:effectLst/>
                <a:latin typeface="Arial" panose="020B0604020202020204" pitchFamily="34" charset="0"/>
              </a:rPr>
              <a:t> 2018, 555 (7698), 604–610.</a:t>
            </a:r>
            <a:endParaRPr lang="en-US" sz="1000" dirty="0"/>
          </a:p>
        </p:txBody>
      </p:sp>
      <p:sp>
        <p:nvSpPr>
          <p:cNvPr id="94" name="Google Shape;94;p14">
            <a:extLst>
              <a:ext uri="{FF2B5EF4-FFF2-40B4-BE49-F238E27FC236}">
                <a16:creationId xmlns:a16="http://schemas.microsoft.com/office/drawing/2014/main" id="{B91D6634-7B6E-5749-25B5-C1FD80E59493}"/>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4" name="Google Shape;105;p15">
            <a:extLst>
              <a:ext uri="{FF2B5EF4-FFF2-40B4-BE49-F238E27FC236}">
                <a16:creationId xmlns:a16="http://schemas.microsoft.com/office/drawing/2014/main" id="{608B6955-5FFC-7F7D-8704-FC7A2968925F}"/>
              </a:ext>
            </a:extLst>
          </p:cNvPr>
          <p:cNvPicPr preferRelativeResize="0"/>
          <p:nvPr/>
        </p:nvPicPr>
        <p:blipFill>
          <a:blip r:embed="rId3">
            <a:alphaModFix/>
          </a:blip>
          <a:stretch>
            <a:fillRect/>
          </a:stretch>
        </p:blipFill>
        <p:spPr>
          <a:xfrm>
            <a:off x="706900" y="1877525"/>
            <a:ext cx="6402700" cy="2645750"/>
          </a:xfrm>
          <a:prstGeom prst="rect">
            <a:avLst/>
          </a:prstGeom>
          <a:noFill/>
          <a:ln>
            <a:noFill/>
          </a:ln>
        </p:spPr>
      </p:pic>
      <p:pic>
        <p:nvPicPr>
          <p:cNvPr id="5" name="Google Shape;106;p15">
            <a:extLst>
              <a:ext uri="{FF2B5EF4-FFF2-40B4-BE49-F238E27FC236}">
                <a16:creationId xmlns:a16="http://schemas.microsoft.com/office/drawing/2014/main" id="{1006FAFD-9DAB-2652-F209-7A24DFD9607B}"/>
              </a:ext>
            </a:extLst>
          </p:cNvPr>
          <p:cNvPicPr preferRelativeResize="0"/>
          <p:nvPr/>
        </p:nvPicPr>
        <p:blipFill>
          <a:blip r:embed="rId4">
            <a:alphaModFix/>
          </a:blip>
          <a:stretch>
            <a:fillRect/>
          </a:stretch>
        </p:blipFill>
        <p:spPr>
          <a:xfrm>
            <a:off x="7655250" y="1968025"/>
            <a:ext cx="3174711" cy="2555250"/>
          </a:xfrm>
          <a:prstGeom prst="rect">
            <a:avLst/>
          </a:prstGeom>
          <a:noFill/>
          <a:ln>
            <a:noFill/>
          </a:ln>
        </p:spPr>
      </p:pic>
      <p:sp>
        <p:nvSpPr>
          <p:cNvPr id="2" name="Google Shape;95;p14">
            <a:extLst>
              <a:ext uri="{FF2B5EF4-FFF2-40B4-BE49-F238E27FC236}">
                <a16:creationId xmlns:a16="http://schemas.microsoft.com/office/drawing/2014/main" id="{5F0960A9-6A61-FED1-E257-43B38D06E361}"/>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0" lvl="0" indent="0" algn="l" rtl="0">
              <a:spcBef>
                <a:spcPts val="0"/>
              </a:spcBef>
              <a:spcAft>
                <a:spcPts val="0"/>
              </a:spcAft>
              <a:buNone/>
            </a:pPr>
            <a:endParaRPr lang="en-US" sz="2300" i="1" dirty="0"/>
          </a:p>
          <a:p>
            <a:pPr marL="0" lvl="0" indent="0" algn="l" rtl="0">
              <a:spcBef>
                <a:spcPts val="0"/>
              </a:spcBef>
              <a:spcAft>
                <a:spcPts val="0"/>
              </a:spcAft>
              <a:buNone/>
            </a:pPr>
            <a:r>
              <a:rPr lang="en-US" sz="2300" i="1" dirty="0">
                <a:solidFill>
                  <a:schemeClr val="dk1"/>
                </a:solidFill>
              </a:rPr>
              <a:t>	</a:t>
            </a:r>
            <a:r>
              <a:rPr lang="en-US" altLang="zh-CN" sz="2300" i="1" dirty="0">
                <a:solidFill>
                  <a:schemeClr val="dk1"/>
                </a:solidFill>
              </a:rPr>
              <a:t>(</a:t>
            </a:r>
            <a:r>
              <a:rPr lang="en-US" altLang="zh-CN" sz="2400" dirty="0">
                <a:solidFill>
                  <a:schemeClr val="dk1"/>
                </a:solidFill>
              </a:rPr>
              <a:t>optionally)</a:t>
            </a:r>
            <a:r>
              <a:rPr lang="zh-CN" altLang="en-US" sz="2400" dirty="0">
                <a:solidFill>
                  <a:schemeClr val="dk1"/>
                </a:solidFill>
              </a:rPr>
              <a:t> </a:t>
            </a:r>
            <a:r>
              <a:rPr lang="en-US" altLang="zh-CN" sz="2400" dirty="0">
                <a:solidFill>
                  <a:schemeClr val="dk1"/>
                </a:solidFill>
              </a:rPr>
              <a:t>with</a:t>
            </a:r>
            <a:r>
              <a:rPr lang="zh-CN" altLang="en-US" sz="2400" dirty="0">
                <a:solidFill>
                  <a:schemeClr val="dk1"/>
                </a:solidFill>
              </a:rPr>
              <a:t> </a:t>
            </a:r>
            <a:r>
              <a:rPr lang="en-US" altLang="zh-CN" sz="2400" dirty="0">
                <a:solidFill>
                  <a:schemeClr val="dk1"/>
                </a:solidFill>
              </a:rPr>
              <a:t>pruning</a:t>
            </a:r>
            <a:r>
              <a:rPr lang="zh-CN" altLang="en-US" sz="2400" dirty="0">
                <a:solidFill>
                  <a:schemeClr val="dk1"/>
                </a:solidFill>
              </a:rPr>
              <a:t> </a:t>
            </a:r>
            <a:r>
              <a:rPr lang="en-US" altLang="zh-CN" dirty="0"/>
              <a:t>and/or</a:t>
            </a:r>
            <a:r>
              <a:rPr lang="zh-CN" altLang="en-US" dirty="0"/>
              <a:t> </a:t>
            </a:r>
            <a:r>
              <a:rPr lang="en-US" altLang="zh-CN" dirty="0"/>
              <a:t>filtering</a:t>
            </a:r>
            <a:endParaRPr lang="en-US" sz="2400" dirty="0">
              <a:solidFill>
                <a:schemeClr val="dk1"/>
              </a:solidFill>
            </a:endParaRPr>
          </a:p>
        </p:txBody>
      </p:sp>
    </p:spTree>
    <p:extLst>
      <p:ext uri="{BB962C8B-B14F-4D97-AF65-F5344CB8AC3E}">
        <p14:creationId xmlns:p14="http://schemas.microsoft.com/office/powerpoint/2010/main" val="23863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275ECA01-6876-81D3-76AF-219EA181C37B}"/>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FA998B11-1578-85C8-DB66-E2B3AF720DF5}"/>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Tree</a:t>
            </a:r>
            <a:r>
              <a:rPr lang="zh-CN" altLang="en-US" sz="3200" dirty="0"/>
              <a:t> </a:t>
            </a:r>
            <a:r>
              <a:rPr lang="en-US" altLang="zh-CN" sz="3200" dirty="0"/>
              <a:t>search</a:t>
            </a:r>
            <a:r>
              <a:rPr lang="zh-CN" altLang="en-US" sz="3200" dirty="0"/>
              <a:t> </a:t>
            </a:r>
            <a:r>
              <a:rPr lang="en-US" altLang="zh-CN" sz="3200" dirty="0"/>
              <a:t>elements</a:t>
            </a:r>
            <a:r>
              <a:rPr lang="zh-CN" altLang="en-US" sz="3200" dirty="0"/>
              <a:t> </a:t>
            </a:r>
            <a:r>
              <a:rPr lang="en-US" altLang="zh-CN" sz="3200" dirty="0"/>
              <a:t>can</a:t>
            </a:r>
            <a:r>
              <a:rPr lang="zh-CN" altLang="en-US" sz="3200" dirty="0"/>
              <a:t> </a:t>
            </a:r>
            <a:r>
              <a:rPr lang="en-US" altLang="zh-CN" sz="3200" dirty="0"/>
              <a:t>be</a:t>
            </a:r>
            <a:r>
              <a:rPr lang="zh-CN" altLang="en-US" sz="3200" dirty="0"/>
              <a:t> </a:t>
            </a:r>
            <a:r>
              <a:rPr lang="en-US" altLang="zh-CN" sz="3200" dirty="0"/>
              <a:t>data-driven</a:t>
            </a:r>
            <a:endParaRPr sz="3200" dirty="0"/>
          </a:p>
        </p:txBody>
      </p:sp>
      <p:sp>
        <p:nvSpPr>
          <p:cNvPr id="93" name="Google Shape;93;p14">
            <a:extLst>
              <a:ext uri="{FF2B5EF4-FFF2-40B4-BE49-F238E27FC236}">
                <a16:creationId xmlns:a16="http://schemas.microsoft.com/office/drawing/2014/main" id="{CB23430C-1A66-755A-7578-DD8538B981C4}"/>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sz="1200" b="0" i="0" u="none" strike="noStrike" dirty="0">
                <a:solidFill>
                  <a:srgbClr val="888888"/>
                </a:solidFill>
                <a:effectLst/>
                <a:latin typeface="Arial" panose="020B0604020202020204" pitchFamily="34" charset="0"/>
              </a:rPr>
              <a:t>1. </a:t>
            </a:r>
            <a:r>
              <a:rPr lang="en-US" sz="1200" b="0" i="0" u="none" strike="noStrike" dirty="0" err="1">
                <a:solidFill>
                  <a:srgbClr val="888888"/>
                </a:solidFill>
                <a:effectLst/>
                <a:latin typeface="Arial" panose="020B0604020202020204" pitchFamily="34" charset="0"/>
              </a:rPr>
              <a:t>Segler</a:t>
            </a:r>
            <a:r>
              <a:rPr lang="en-US" sz="1200" b="0" i="0" u="none" strike="noStrike" dirty="0">
                <a:solidFill>
                  <a:srgbClr val="888888"/>
                </a:solidFill>
                <a:effectLst/>
                <a:latin typeface="Arial" panose="020B0604020202020204" pitchFamily="34" charset="0"/>
              </a:rPr>
              <a:t> et al. </a:t>
            </a:r>
            <a:r>
              <a:rPr lang="en-US" sz="1200" b="0" i="1" u="none" strike="noStrike" dirty="0">
                <a:solidFill>
                  <a:srgbClr val="888888"/>
                </a:solidFill>
                <a:effectLst/>
                <a:latin typeface="Arial" panose="020B0604020202020204" pitchFamily="34" charset="0"/>
              </a:rPr>
              <a:t>Nature</a:t>
            </a:r>
            <a:r>
              <a:rPr lang="en-US" sz="1200" b="0" i="0" u="none" strike="noStrike" dirty="0">
                <a:solidFill>
                  <a:srgbClr val="888888"/>
                </a:solidFill>
                <a:effectLst/>
                <a:latin typeface="Arial" panose="020B0604020202020204" pitchFamily="34" charset="0"/>
              </a:rPr>
              <a:t> 2018, 555 (7698), 604–610.</a:t>
            </a:r>
          </a:p>
        </p:txBody>
      </p:sp>
      <p:sp>
        <p:nvSpPr>
          <p:cNvPr id="94" name="Google Shape;94;p14">
            <a:extLst>
              <a:ext uri="{FF2B5EF4-FFF2-40B4-BE49-F238E27FC236}">
                <a16:creationId xmlns:a16="http://schemas.microsoft.com/office/drawing/2014/main" id="{62934C0F-6E42-2EB5-8FB9-224E7D2782B9}"/>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 name="Google Shape;95;p14">
            <a:extLst>
              <a:ext uri="{FF2B5EF4-FFF2-40B4-BE49-F238E27FC236}">
                <a16:creationId xmlns:a16="http://schemas.microsoft.com/office/drawing/2014/main" id="{47AE3EE6-AC7B-AA28-93CB-35DD09F67A39}"/>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457200" lvl="0" indent="0" algn="l" rtl="0">
              <a:lnSpc>
                <a:spcPct val="100000"/>
              </a:lnSpc>
              <a:spcBef>
                <a:spcPts val="0"/>
              </a:spcBef>
              <a:spcAft>
                <a:spcPts val="0"/>
              </a:spcAft>
              <a:buClr>
                <a:schemeClr val="dk1"/>
              </a:buClr>
              <a:buSzPts val="2400"/>
              <a:buNone/>
            </a:pPr>
            <a:endParaRPr lang="en-US" sz="2300" i="1" dirty="0"/>
          </a:p>
          <a:p>
            <a:pPr marL="0" lvl="0" indent="0" algn="l" rtl="0">
              <a:spcBef>
                <a:spcPts val="0"/>
              </a:spcBef>
              <a:spcAft>
                <a:spcPts val="0"/>
              </a:spcAft>
              <a:buNone/>
            </a:pPr>
            <a:endParaRPr lang="en-US" sz="2300" i="1" dirty="0"/>
          </a:p>
          <a:p>
            <a:pPr marL="0" lvl="0" indent="0" algn="l" rtl="0">
              <a:spcBef>
                <a:spcPts val="0"/>
              </a:spcBef>
              <a:spcAft>
                <a:spcPts val="0"/>
              </a:spcAft>
              <a:buNone/>
            </a:pPr>
            <a:r>
              <a:rPr lang="en-US" sz="2300" i="1" dirty="0">
                <a:solidFill>
                  <a:schemeClr val="dk1"/>
                </a:solidFill>
              </a:rPr>
              <a:t>	</a:t>
            </a:r>
            <a:r>
              <a:rPr lang="en-US" altLang="zh-CN" sz="2400" dirty="0">
                <a:solidFill>
                  <a:schemeClr val="dk1"/>
                </a:solidFill>
              </a:rPr>
              <a:t>For</a:t>
            </a:r>
            <a:r>
              <a:rPr lang="zh-CN" altLang="en-US" sz="2400" dirty="0">
                <a:solidFill>
                  <a:schemeClr val="dk1"/>
                </a:solidFill>
              </a:rPr>
              <a:t> </a:t>
            </a:r>
            <a:r>
              <a:rPr lang="en-US" altLang="zh-CN" b="1" u="sng" dirty="0"/>
              <a:t>s</a:t>
            </a:r>
            <a:r>
              <a:rPr lang="en-US" sz="2400" b="1" u="sng" dirty="0">
                <a:solidFill>
                  <a:schemeClr val="dk1"/>
                </a:solidFill>
              </a:rPr>
              <a:t>election</a:t>
            </a:r>
            <a:r>
              <a:rPr lang="en-US" sz="2400" dirty="0">
                <a:solidFill>
                  <a:schemeClr val="dk1"/>
                </a:solidFill>
              </a:rPr>
              <a:t>: </a:t>
            </a:r>
            <a:r>
              <a:rPr lang="en-US" altLang="zh-CN" sz="2400" dirty="0">
                <a:solidFill>
                  <a:schemeClr val="dk1"/>
                </a:solidFill>
              </a:rPr>
              <a:t>learned</a:t>
            </a:r>
            <a:r>
              <a:rPr lang="zh-CN" altLang="en-US" sz="2400" dirty="0">
                <a:solidFill>
                  <a:schemeClr val="dk1"/>
                </a:solidFill>
              </a:rPr>
              <a:t> </a:t>
            </a:r>
            <a:r>
              <a:rPr lang="en-US" altLang="zh-CN" sz="2400" dirty="0">
                <a:solidFill>
                  <a:schemeClr val="dk1"/>
                </a:solidFill>
              </a:rPr>
              <a:t>value</a:t>
            </a:r>
            <a:r>
              <a:rPr lang="zh-CN" altLang="en-US" sz="2400" dirty="0">
                <a:solidFill>
                  <a:schemeClr val="dk1"/>
                </a:solidFill>
              </a:rPr>
              <a:t> </a:t>
            </a:r>
            <a:r>
              <a:rPr lang="en-US" altLang="zh-CN" sz="2400" dirty="0">
                <a:solidFill>
                  <a:schemeClr val="dk1"/>
                </a:solidFill>
              </a:rPr>
              <a:t>functions,</a:t>
            </a:r>
            <a:r>
              <a:rPr lang="zh-CN" altLang="en-US" sz="2400" dirty="0">
                <a:solidFill>
                  <a:schemeClr val="dk1"/>
                </a:solidFill>
              </a:rPr>
              <a:t> </a:t>
            </a:r>
            <a:r>
              <a:rPr lang="en-US" altLang="zh-CN" dirty="0"/>
              <a:t>GNN-based </a:t>
            </a:r>
            <a:r>
              <a:rPr lang="en-US" altLang="zh-CN" sz="2400" dirty="0">
                <a:solidFill>
                  <a:schemeClr val="dk1"/>
                </a:solidFill>
              </a:rPr>
              <a:t>selection</a:t>
            </a:r>
            <a:r>
              <a:rPr lang="zh-CN" altLang="en-US" sz="2400" dirty="0">
                <a:solidFill>
                  <a:schemeClr val="dk1"/>
                </a:solidFill>
              </a:rPr>
              <a:t> </a:t>
            </a:r>
            <a:r>
              <a:rPr lang="en-US" altLang="zh-CN" sz="2400" dirty="0">
                <a:solidFill>
                  <a:schemeClr val="dk1"/>
                </a:solidFill>
              </a:rPr>
              <a:t>policies</a:t>
            </a:r>
            <a:endParaRPr lang="en-US" sz="2400" dirty="0">
              <a:solidFill>
                <a:schemeClr val="dk1"/>
              </a:solidFill>
            </a:endParaRPr>
          </a:p>
          <a:p>
            <a:pPr marL="0" lvl="0" indent="0" algn="l" rtl="0">
              <a:spcBef>
                <a:spcPts val="0"/>
              </a:spcBef>
              <a:spcAft>
                <a:spcPts val="0"/>
              </a:spcAft>
              <a:buNone/>
            </a:pPr>
            <a:r>
              <a:rPr lang="en-US" sz="2400" dirty="0">
                <a:solidFill>
                  <a:schemeClr val="dk1"/>
                </a:solidFill>
              </a:rPr>
              <a:t>	</a:t>
            </a:r>
            <a:r>
              <a:rPr lang="en-US" altLang="zh-CN" sz="2400" dirty="0">
                <a:solidFill>
                  <a:schemeClr val="dk1"/>
                </a:solidFill>
              </a:rPr>
              <a:t>For</a:t>
            </a:r>
            <a:r>
              <a:rPr lang="zh-CN" altLang="en-US" sz="2400" dirty="0">
                <a:solidFill>
                  <a:schemeClr val="dk1"/>
                </a:solidFill>
              </a:rPr>
              <a:t> </a:t>
            </a:r>
            <a:r>
              <a:rPr lang="en-US" altLang="zh-CN" sz="2400" b="1" u="sng" dirty="0">
                <a:solidFill>
                  <a:schemeClr val="dk1"/>
                </a:solidFill>
              </a:rPr>
              <a:t>expansion</a:t>
            </a:r>
            <a:r>
              <a:rPr lang="en-US" sz="2400" dirty="0">
                <a:solidFill>
                  <a:schemeClr val="dk1"/>
                </a:solidFill>
              </a:rPr>
              <a:t>: </a:t>
            </a:r>
            <a:r>
              <a:rPr lang="en-US" altLang="zh-CN" dirty="0"/>
              <a:t>one-step</a:t>
            </a:r>
            <a:r>
              <a:rPr lang="zh-CN" altLang="en-US" dirty="0"/>
              <a:t> </a:t>
            </a:r>
            <a:r>
              <a:rPr lang="en-US" altLang="zh-CN" dirty="0"/>
              <a:t>precursor</a:t>
            </a:r>
            <a:r>
              <a:rPr lang="zh-CN" altLang="en-US" dirty="0"/>
              <a:t> </a:t>
            </a:r>
            <a:r>
              <a:rPr lang="en-US" altLang="zh-CN" dirty="0"/>
              <a:t>proposal,</a:t>
            </a:r>
            <a:r>
              <a:rPr lang="zh-CN" altLang="en-US" dirty="0"/>
              <a:t> </a:t>
            </a:r>
            <a:r>
              <a:rPr lang="en-US" altLang="zh-CN" dirty="0"/>
              <a:t>reranking</a:t>
            </a:r>
          </a:p>
          <a:p>
            <a:pPr marL="0" lvl="0" indent="0" algn="l" rtl="0">
              <a:spcBef>
                <a:spcPts val="0"/>
              </a:spcBef>
              <a:spcAft>
                <a:spcPts val="0"/>
              </a:spcAft>
              <a:buNone/>
            </a:pPr>
            <a:r>
              <a:rPr lang="en-US" sz="2400" dirty="0">
                <a:solidFill>
                  <a:schemeClr val="dk1"/>
                </a:solidFill>
              </a:rPr>
              <a:t>	</a:t>
            </a:r>
            <a:r>
              <a:rPr lang="en-US" altLang="zh-CN" sz="2400" dirty="0">
                <a:solidFill>
                  <a:schemeClr val="dk1"/>
                </a:solidFill>
              </a:rPr>
              <a:t>For</a:t>
            </a:r>
            <a:r>
              <a:rPr lang="zh-CN" altLang="en-US" sz="2400" dirty="0">
                <a:solidFill>
                  <a:schemeClr val="dk1"/>
                </a:solidFill>
              </a:rPr>
              <a:t> </a:t>
            </a:r>
            <a:r>
              <a:rPr lang="en-US" altLang="zh-CN" sz="2400" b="1" u="sng" dirty="0">
                <a:solidFill>
                  <a:schemeClr val="dk1"/>
                </a:solidFill>
              </a:rPr>
              <a:t>evaluation</a:t>
            </a:r>
            <a:r>
              <a:rPr lang="en-US" altLang="zh-CN" sz="2400" dirty="0">
                <a:solidFill>
                  <a:schemeClr val="dk1"/>
                </a:solidFill>
              </a:rPr>
              <a:t>:</a:t>
            </a:r>
            <a:r>
              <a:rPr lang="zh-CN" altLang="en-US" sz="2400" dirty="0">
                <a:solidFill>
                  <a:schemeClr val="dk1"/>
                </a:solidFill>
              </a:rPr>
              <a:t> </a:t>
            </a:r>
            <a:r>
              <a:rPr lang="en-US" altLang="zh-CN" sz="2400" dirty="0">
                <a:solidFill>
                  <a:schemeClr val="dk1"/>
                </a:solidFill>
              </a:rPr>
              <a:t>condition</a:t>
            </a:r>
            <a:r>
              <a:rPr lang="zh-CN" altLang="en-US" sz="2400" dirty="0">
                <a:solidFill>
                  <a:schemeClr val="dk1"/>
                </a:solidFill>
              </a:rPr>
              <a:t> </a:t>
            </a:r>
            <a:r>
              <a:rPr lang="en-US" altLang="zh-CN" sz="2400" dirty="0">
                <a:solidFill>
                  <a:schemeClr val="dk1"/>
                </a:solidFill>
              </a:rPr>
              <a:t>recommendation,</a:t>
            </a:r>
            <a:r>
              <a:rPr lang="zh-CN" altLang="en-US" sz="2400" dirty="0">
                <a:solidFill>
                  <a:schemeClr val="dk1"/>
                </a:solidFill>
              </a:rPr>
              <a:t> </a:t>
            </a:r>
            <a:r>
              <a:rPr lang="en-US" altLang="zh-CN" sz="2400" dirty="0">
                <a:solidFill>
                  <a:schemeClr val="dk1"/>
                </a:solidFill>
              </a:rPr>
              <a:t>outcome</a:t>
            </a:r>
            <a:r>
              <a:rPr lang="zh-CN" altLang="en-US" sz="2400" dirty="0">
                <a:solidFill>
                  <a:schemeClr val="dk1"/>
                </a:solidFill>
              </a:rPr>
              <a:t> </a:t>
            </a:r>
            <a:r>
              <a:rPr lang="en-US" altLang="zh-CN" sz="2400" dirty="0">
                <a:solidFill>
                  <a:schemeClr val="dk1"/>
                </a:solidFill>
              </a:rPr>
              <a:t>prediction</a:t>
            </a:r>
            <a:endParaRPr lang="en-US" sz="2400" dirty="0">
              <a:solidFill>
                <a:schemeClr val="dk1"/>
              </a:solidFill>
            </a:endParaRPr>
          </a:p>
        </p:txBody>
      </p:sp>
      <p:pic>
        <p:nvPicPr>
          <p:cNvPr id="4" name="Google Shape;105;p15">
            <a:extLst>
              <a:ext uri="{FF2B5EF4-FFF2-40B4-BE49-F238E27FC236}">
                <a16:creationId xmlns:a16="http://schemas.microsoft.com/office/drawing/2014/main" id="{038DA467-A710-A58D-474F-87ABF97A60DD}"/>
              </a:ext>
            </a:extLst>
          </p:cNvPr>
          <p:cNvPicPr preferRelativeResize="0"/>
          <p:nvPr/>
        </p:nvPicPr>
        <p:blipFill>
          <a:blip r:embed="rId3">
            <a:alphaModFix/>
          </a:blip>
          <a:stretch>
            <a:fillRect/>
          </a:stretch>
        </p:blipFill>
        <p:spPr>
          <a:xfrm>
            <a:off x="706900" y="1877525"/>
            <a:ext cx="6402700" cy="2645750"/>
          </a:xfrm>
          <a:prstGeom prst="rect">
            <a:avLst/>
          </a:prstGeom>
          <a:noFill/>
          <a:ln>
            <a:noFill/>
          </a:ln>
        </p:spPr>
      </p:pic>
      <p:pic>
        <p:nvPicPr>
          <p:cNvPr id="5" name="Google Shape;106;p15">
            <a:extLst>
              <a:ext uri="{FF2B5EF4-FFF2-40B4-BE49-F238E27FC236}">
                <a16:creationId xmlns:a16="http://schemas.microsoft.com/office/drawing/2014/main" id="{AE272FC3-78BE-3C81-07D4-27433F28F373}"/>
              </a:ext>
            </a:extLst>
          </p:cNvPr>
          <p:cNvPicPr preferRelativeResize="0"/>
          <p:nvPr/>
        </p:nvPicPr>
        <p:blipFill>
          <a:blip r:embed="rId4">
            <a:alphaModFix/>
          </a:blip>
          <a:stretch>
            <a:fillRect/>
          </a:stretch>
        </p:blipFill>
        <p:spPr>
          <a:xfrm>
            <a:off x="7655250" y="1968025"/>
            <a:ext cx="3174711" cy="2555250"/>
          </a:xfrm>
          <a:prstGeom prst="rect">
            <a:avLst/>
          </a:prstGeom>
          <a:noFill/>
          <a:ln>
            <a:noFill/>
          </a:ln>
        </p:spPr>
      </p:pic>
    </p:spTree>
    <p:extLst>
      <p:ext uri="{BB962C8B-B14F-4D97-AF65-F5344CB8AC3E}">
        <p14:creationId xmlns:p14="http://schemas.microsoft.com/office/powerpoint/2010/main" val="1485924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3BBE981F-25A5-2889-33F2-C19D4930A2C0}"/>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C52895A5-D748-3B1B-87F7-0768D762D984}"/>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Template-based</a:t>
            </a:r>
            <a:r>
              <a:rPr lang="zh-CN" altLang="en-US" sz="3200" dirty="0"/>
              <a:t> </a:t>
            </a:r>
            <a:r>
              <a:rPr lang="en-US" altLang="zh-CN" sz="3200" dirty="0"/>
              <a:t>models</a:t>
            </a:r>
            <a:r>
              <a:rPr lang="zh-CN" altLang="en-US" sz="3200" dirty="0"/>
              <a:t> </a:t>
            </a:r>
            <a:r>
              <a:rPr lang="en-US" altLang="zh-CN" sz="3200" dirty="0"/>
              <a:t>offer</a:t>
            </a:r>
            <a:r>
              <a:rPr lang="zh-CN" altLang="en-US" sz="3200" dirty="0"/>
              <a:t> </a:t>
            </a:r>
            <a:r>
              <a:rPr lang="en-US" altLang="zh-CN" sz="3200" dirty="0"/>
              <a:t>traceability</a:t>
            </a:r>
            <a:endParaRPr sz="3200" dirty="0"/>
          </a:p>
        </p:txBody>
      </p:sp>
      <p:sp>
        <p:nvSpPr>
          <p:cNvPr id="93" name="Google Shape;93;p14">
            <a:extLst>
              <a:ext uri="{FF2B5EF4-FFF2-40B4-BE49-F238E27FC236}">
                <a16:creationId xmlns:a16="http://schemas.microsoft.com/office/drawing/2014/main" id="{A939AB89-F2D9-3A98-72AA-0C89D4FD6CF6}"/>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sz="1200" dirty="0"/>
              <a:t>2. Dai et al. Retrosynthesis Prediction with Conditional Graph Logic Network. In </a:t>
            </a:r>
            <a:r>
              <a:rPr lang="en-US" sz="1200" i="1" dirty="0" err="1"/>
              <a:t>NeurIPS</a:t>
            </a:r>
            <a:r>
              <a:rPr lang="en-US" sz="1200" dirty="0"/>
              <a:t> 2019</a:t>
            </a:r>
            <a:r>
              <a:rPr lang="en-US" altLang="zh-CN" sz="1200" dirty="0"/>
              <a:t>.</a:t>
            </a:r>
          </a:p>
          <a:p>
            <a:endParaRPr lang="en-US" sz="1200" dirty="0"/>
          </a:p>
        </p:txBody>
      </p:sp>
      <p:sp>
        <p:nvSpPr>
          <p:cNvPr id="94" name="Google Shape;94;p14">
            <a:extLst>
              <a:ext uri="{FF2B5EF4-FFF2-40B4-BE49-F238E27FC236}">
                <a16:creationId xmlns:a16="http://schemas.microsoft.com/office/drawing/2014/main" id="{FD266B05-2CE2-7E33-2991-246D64C92E4D}"/>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 name="Google Shape;95;p14">
            <a:extLst>
              <a:ext uri="{FF2B5EF4-FFF2-40B4-BE49-F238E27FC236}">
                <a16:creationId xmlns:a16="http://schemas.microsoft.com/office/drawing/2014/main" id="{19C9B29A-420A-FBBA-853D-728D15C479C4}"/>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300" dirty="0"/>
              <a:t>P</a:t>
            </a:r>
            <a:r>
              <a:rPr lang="en-US" sz="2400" dirty="0">
                <a:solidFill>
                  <a:schemeClr val="dk1"/>
                </a:solidFill>
              </a:rPr>
              <a:t>redict best template(s)</a:t>
            </a:r>
          </a:p>
        </p:txBody>
      </p:sp>
      <p:pic>
        <p:nvPicPr>
          <p:cNvPr id="2" name="Google Shape;144;p18">
            <a:extLst>
              <a:ext uri="{FF2B5EF4-FFF2-40B4-BE49-F238E27FC236}">
                <a16:creationId xmlns:a16="http://schemas.microsoft.com/office/drawing/2014/main" id="{C014EE72-B457-C58F-D15A-9091647D1A12}"/>
              </a:ext>
            </a:extLst>
          </p:cNvPr>
          <p:cNvPicPr preferRelativeResize="0"/>
          <p:nvPr/>
        </p:nvPicPr>
        <p:blipFill>
          <a:blip r:embed="rId3">
            <a:alphaModFix/>
          </a:blip>
          <a:stretch>
            <a:fillRect/>
          </a:stretch>
        </p:blipFill>
        <p:spPr>
          <a:xfrm>
            <a:off x="743960" y="3105809"/>
            <a:ext cx="10694973" cy="1911300"/>
          </a:xfrm>
          <a:prstGeom prst="rect">
            <a:avLst/>
          </a:prstGeom>
          <a:noFill/>
          <a:ln>
            <a:noFill/>
          </a:ln>
        </p:spPr>
      </p:pic>
      <p:sp>
        <p:nvSpPr>
          <p:cNvPr id="6" name="Google Shape;156;p19">
            <a:extLst>
              <a:ext uri="{FF2B5EF4-FFF2-40B4-BE49-F238E27FC236}">
                <a16:creationId xmlns:a16="http://schemas.microsoft.com/office/drawing/2014/main" id="{113C4BF8-8AEC-FB7D-7451-3D4B5B4B1A2C}"/>
              </a:ext>
            </a:extLst>
          </p:cNvPr>
          <p:cNvSpPr txBox="1"/>
          <p:nvPr/>
        </p:nvSpPr>
        <p:spPr>
          <a:xfrm>
            <a:off x="5231975" y="5017109"/>
            <a:ext cx="1190425"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t>source: GLN</a:t>
            </a:r>
            <a:r>
              <a:rPr lang="en-US" sz="1100" baseline="30000" dirty="0"/>
              <a:t>2</a:t>
            </a:r>
            <a:endParaRPr sz="1100" baseline="30000" dirty="0"/>
          </a:p>
        </p:txBody>
      </p:sp>
    </p:spTree>
    <p:extLst>
      <p:ext uri="{BB962C8B-B14F-4D97-AF65-F5344CB8AC3E}">
        <p14:creationId xmlns:p14="http://schemas.microsoft.com/office/powerpoint/2010/main" val="373957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a:extLst>
            <a:ext uri="{FF2B5EF4-FFF2-40B4-BE49-F238E27FC236}">
              <a16:creationId xmlns:a16="http://schemas.microsoft.com/office/drawing/2014/main" id="{F4A278E3-0608-0CFC-F0CE-171E0EA8CC66}"/>
            </a:ext>
          </a:extLst>
        </p:cNvPr>
        <p:cNvGrpSpPr/>
        <p:nvPr/>
      </p:nvGrpSpPr>
      <p:grpSpPr>
        <a:xfrm>
          <a:off x="0" y="0"/>
          <a:ext cx="0" cy="0"/>
          <a:chOff x="0" y="0"/>
          <a:chExt cx="0" cy="0"/>
        </a:xfrm>
      </p:grpSpPr>
      <p:sp>
        <p:nvSpPr>
          <p:cNvPr id="92" name="Google Shape;92;p14">
            <a:extLst>
              <a:ext uri="{FF2B5EF4-FFF2-40B4-BE49-F238E27FC236}">
                <a16:creationId xmlns:a16="http://schemas.microsoft.com/office/drawing/2014/main" id="{BC5D6676-D111-86B0-86D9-D61FF63DB25B}"/>
              </a:ext>
            </a:extLst>
          </p:cNvPr>
          <p:cNvSpPr txBox="1">
            <a:spLocks noGrp="1"/>
          </p:cNvSpPr>
          <p:nvPr>
            <p:ph type="title"/>
          </p:nvPr>
        </p:nvSpPr>
        <p:spPr>
          <a:xfrm>
            <a:off x="726967" y="681074"/>
            <a:ext cx="10728960" cy="6786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A31E35"/>
              </a:buClr>
              <a:buSzPts val="3600"/>
              <a:buFont typeface="Arial"/>
              <a:buNone/>
            </a:pPr>
            <a:r>
              <a:rPr lang="en-US" altLang="zh-CN" sz="3200" dirty="0"/>
              <a:t>Template-based</a:t>
            </a:r>
            <a:r>
              <a:rPr lang="zh-CN" altLang="en-US" sz="3200" dirty="0"/>
              <a:t> </a:t>
            </a:r>
            <a:r>
              <a:rPr lang="en-US" altLang="zh-CN" sz="3200" dirty="0"/>
              <a:t>models</a:t>
            </a:r>
            <a:r>
              <a:rPr lang="zh-CN" altLang="en-US" sz="3200" dirty="0"/>
              <a:t> </a:t>
            </a:r>
            <a:r>
              <a:rPr lang="en-US" altLang="zh-CN" sz="3200" dirty="0"/>
              <a:t>offer</a:t>
            </a:r>
            <a:r>
              <a:rPr lang="zh-CN" altLang="en-US" sz="3200" dirty="0"/>
              <a:t> </a:t>
            </a:r>
            <a:r>
              <a:rPr lang="en-US" altLang="zh-CN" sz="3200" dirty="0"/>
              <a:t>traceability</a:t>
            </a:r>
            <a:endParaRPr sz="3200" dirty="0"/>
          </a:p>
        </p:txBody>
      </p:sp>
      <p:sp>
        <p:nvSpPr>
          <p:cNvPr id="93" name="Google Shape;93;p14">
            <a:extLst>
              <a:ext uri="{FF2B5EF4-FFF2-40B4-BE49-F238E27FC236}">
                <a16:creationId xmlns:a16="http://schemas.microsoft.com/office/drawing/2014/main" id="{7D8EC3B8-AD5B-E2CC-8B66-06C047456089}"/>
              </a:ext>
            </a:extLst>
          </p:cNvPr>
          <p:cNvSpPr txBox="1">
            <a:spLocks noGrp="1"/>
          </p:cNvSpPr>
          <p:nvPr>
            <p:ph type="ftr" idx="11"/>
          </p:nvPr>
        </p:nvSpPr>
        <p:spPr>
          <a:xfrm>
            <a:off x="951140" y="6398056"/>
            <a:ext cx="10056900" cy="369900"/>
          </a:xfrm>
          <a:prstGeom prst="rect">
            <a:avLst/>
          </a:prstGeom>
          <a:noFill/>
          <a:ln>
            <a:noFill/>
          </a:ln>
        </p:spPr>
        <p:txBody>
          <a:bodyPr spcFirstLastPara="1" wrap="square" lIns="91425" tIns="45700" rIns="91425" bIns="45700" anchor="ctr" anchorCtr="0">
            <a:noAutofit/>
          </a:bodyPr>
          <a:lstStyle/>
          <a:p>
            <a:r>
              <a:rPr lang="en-US" sz="1200" dirty="0"/>
              <a:t>2. Dai et al. Retrosynthesis Prediction with Conditional Graph Logic Network. In </a:t>
            </a:r>
            <a:r>
              <a:rPr lang="en-US" sz="1200" i="1" dirty="0" err="1"/>
              <a:t>NeurIPS</a:t>
            </a:r>
            <a:r>
              <a:rPr lang="en-US" sz="1200" dirty="0"/>
              <a:t> 2019</a:t>
            </a:r>
            <a:r>
              <a:rPr lang="en-US" altLang="zh-CN" sz="1200" dirty="0"/>
              <a:t>.</a:t>
            </a:r>
          </a:p>
          <a:p>
            <a:endParaRPr lang="en-US" sz="1200" dirty="0"/>
          </a:p>
        </p:txBody>
      </p:sp>
      <p:sp>
        <p:nvSpPr>
          <p:cNvPr id="94" name="Google Shape;94;p14">
            <a:extLst>
              <a:ext uri="{FF2B5EF4-FFF2-40B4-BE49-F238E27FC236}">
                <a16:creationId xmlns:a16="http://schemas.microsoft.com/office/drawing/2014/main" id="{433E9296-E0B6-CAA7-D66D-1FD11FADF26D}"/>
              </a:ext>
            </a:extLst>
          </p:cNvPr>
          <p:cNvSpPr txBox="1">
            <a:spLocks noGrp="1"/>
          </p:cNvSpPr>
          <p:nvPr>
            <p:ph type="sldNum" idx="12"/>
          </p:nvPr>
        </p:nvSpPr>
        <p:spPr>
          <a:xfrm>
            <a:off x="11127783" y="6398057"/>
            <a:ext cx="944700" cy="369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 name="Google Shape;95;p14">
            <a:extLst>
              <a:ext uri="{FF2B5EF4-FFF2-40B4-BE49-F238E27FC236}">
                <a16:creationId xmlns:a16="http://schemas.microsoft.com/office/drawing/2014/main" id="{FF952BD8-5E91-8C7C-9E2F-1F4027035C88}"/>
              </a:ext>
            </a:extLst>
          </p:cNvPr>
          <p:cNvSpPr txBox="1">
            <a:spLocks noGrp="1"/>
          </p:cNvSpPr>
          <p:nvPr>
            <p:ph type="body" idx="1"/>
          </p:nvPr>
        </p:nvSpPr>
        <p:spPr>
          <a:xfrm>
            <a:off x="242047" y="1859279"/>
            <a:ext cx="11698800" cy="4317647"/>
          </a:xfrm>
          <a:prstGeom prst="rect">
            <a:avLst/>
          </a:prstGeom>
          <a:noFill/>
          <a:ln>
            <a:noFill/>
          </a:ln>
        </p:spPr>
        <p:txBody>
          <a:bodyPr spcFirstLastPara="1" wrap="square" lIns="91425" tIns="45700" rIns="91425" bIns="45700" anchor="t" anchorCtr="0">
            <a:noAutofit/>
          </a:bodyPr>
          <a:lstStyle/>
          <a:p>
            <a:pPr marL="88900" lvl="0" indent="0" algn="l" rtl="0">
              <a:spcBef>
                <a:spcPts val="0"/>
              </a:spcBef>
              <a:spcAft>
                <a:spcPts val="0"/>
              </a:spcAft>
              <a:buClr>
                <a:schemeClr val="dk1"/>
              </a:buClr>
              <a:buSzPts val="2200"/>
              <a:buNone/>
            </a:pPr>
            <a:r>
              <a:rPr lang="en-US" sz="2300" i="1" dirty="0"/>
              <a:t>	</a:t>
            </a:r>
            <a:r>
              <a:rPr lang="en-US" altLang="zh-CN" sz="2300" dirty="0">
                <a:solidFill>
                  <a:schemeClr val="bg1">
                    <a:lumMod val="85000"/>
                  </a:schemeClr>
                </a:solidFill>
              </a:rPr>
              <a:t>P</a:t>
            </a:r>
            <a:r>
              <a:rPr lang="en-US" sz="2400" dirty="0">
                <a:solidFill>
                  <a:schemeClr val="bg1">
                    <a:lumMod val="85000"/>
                  </a:schemeClr>
                </a:solidFill>
              </a:rPr>
              <a:t>redict best template(s)</a:t>
            </a:r>
          </a:p>
          <a:p>
            <a:pPr marL="88900" lvl="0" indent="0" algn="l" rtl="0">
              <a:spcBef>
                <a:spcPts val="0"/>
              </a:spcBef>
              <a:spcAft>
                <a:spcPts val="0"/>
              </a:spcAft>
              <a:buClr>
                <a:schemeClr val="dk1"/>
              </a:buClr>
              <a:buSzPts val="2200"/>
              <a:buNone/>
            </a:pPr>
            <a:r>
              <a:rPr lang="en-US" dirty="0"/>
              <a:t>	</a:t>
            </a:r>
            <a:r>
              <a:rPr lang="en-US" altLang="zh-CN" dirty="0"/>
              <a:t>G</a:t>
            </a:r>
            <a:r>
              <a:rPr lang="en-US" sz="2400" dirty="0">
                <a:solidFill>
                  <a:schemeClr val="dk1"/>
                </a:solidFill>
              </a:rPr>
              <a:t>enerality/specificity tradeoff</a:t>
            </a:r>
          </a:p>
          <a:p>
            <a:pPr marL="88900" lvl="0" indent="0" algn="l" rtl="0">
              <a:spcBef>
                <a:spcPts val="0"/>
              </a:spcBef>
              <a:spcAft>
                <a:spcPts val="0"/>
              </a:spcAft>
              <a:buClr>
                <a:schemeClr val="dk1"/>
              </a:buClr>
              <a:buSzPts val="2200"/>
              <a:buNone/>
            </a:pPr>
            <a:r>
              <a:rPr lang="en-US" dirty="0"/>
              <a:t>	</a:t>
            </a:r>
            <a:r>
              <a:rPr lang="en-US" altLang="zh-CN" dirty="0"/>
              <a:t>C</a:t>
            </a:r>
            <a:r>
              <a:rPr lang="en-US" sz="2400" dirty="0">
                <a:solidFill>
                  <a:schemeClr val="dk1"/>
                </a:solidFill>
              </a:rPr>
              <a:t>an’t generalize to unseen templates</a:t>
            </a:r>
          </a:p>
        </p:txBody>
      </p:sp>
      <p:pic>
        <p:nvPicPr>
          <p:cNvPr id="2" name="Google Shape;144;p18">
            <a:extLst>
              <a:ext uri="{FF2B5EF4-FFF2-40B4-BE49-F238E27FC236}">
                <a16:creationId xmlns:a16="http://schemas.microsoft.com/office/drawing/2014/main" id="{FC98F155-5D17-8C0D-5F80-093CB5C3BFB5}"/>
              </a:ext>
            </a:extLst>
          </p:cNvPr>
          <p:cNvPicPr preferRelativeResize="0"/>
          <p:nvPr/>
        </p:nvPicPr>
        <p:blipFill>
          <a:blip r:embed="rId3">
            <a:alphaModFix/>
          </a:blip>
          <a:stretch>
            <a:fillRect/>
          </a:stretch>
        </p:blipFill>
        <p:spPr>
          <a:xfrm>
            <a:off x="743960" y="3105809"/>
            <a:ext cx="10694973" cy="1911300"/>
          </a:xfrm>
          <a:prstGeom prst="rect">
            <a:avLst/>
          </a:prstGeom>
          <a:noFill/>
          <a:ln>
            <a:noFill/>
          </a:ln>
        </p:spPr>
      </p:pic>
      <p:sp>
        <p:nvSpPr>
          <p:cNvPr id="6" name="Google Shape;156;p19">
            <a:extLst>
              <a:ext uri="{FF2B5EF4-FFF2-40B4-BE49-F238E27FC236}">
                <a16:creationId xmlns:a16="http://schemas.microsoft.com/office/drawing/2014/main" id="{7C10DFCE-634B-63AA-4F2F-9CA29C02B846}"/>
              </a:ext>
            </a:extLst>
          </p:cNvPr>
          <p:cNvSpPr txBox="1"/>
          <p:nvPr/>
        </p:nvSpPr>
        <p:spPr>
          <a:xfrm>
            <a:off x="5231975" y="5017109"/>
            <a:ext cx="1190425"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dirty="0"/>
              <a:t>source: GLN</a:t>
            </a:r>
            <a:r>
              <a:rPr lang="en-US" sz="1100" baseline="30000" dirty="0"/>
              <a:t>2</a:t>
            </a:r>
            <a:endParaRPr sz="1100" baseline="30000" dirty="0"/>
          </a:p>
        </p:txBody>
      </p:sp>
    </p:spTree>
    <p:extLst>
      <p:ext uri="{BB962C8B-B14F-4D97-AF65-F5344CB8AC3E}">
        <p14:creationId xmlns:p14="http://schemas.microsoft.com/office/powerpoint/2010/main" val="327989882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50897</TotalTime>
  <Words>5769</Words>
  <Application>Microsoft Macintosh PowerPoint</Application>
  <PresentationFormat>Widescreen</PresentationFormat>
  <Paragraphs>579</Paragraphs>
  <Slides>32</Slides>
  <Notes>30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Noto Sans Symbols</vt:lpstr>
      <vt:lpstr>Source Sans Pro Light</vt:lpstr>
      <vt:lpstr>ui-monospace</vt:lpstr>
      <vt:lpstr>Office Theme</vt:lpstr>
      <vt:lpstr>ASKCOS open-source, data-driven synthesis planning</vt:lpstr>
      <vt:lpstr>ASKCOS has a GUI and supports interactive planning</vt:lpstr>
      <vt:lpstr>ASKCOS is a synthesis planning tool</vt:lpstr>
      <vt:lpstr>ASKCOS is a synthesis planning tool</vt:lpstr>
      <vt:lpstr>ASKCOS is a synthesis planning tool</vt:lpstr>
      <vt:lpstr>Synthesis planning can be formulated as tree search</vt:lpstr>
      <vt:lpstr>Tree search elements can be data-driven</vt:lpstr>
      <vt:lpstr>Template-based models offer traceability</vt:lpstr>
      <vt:lpstr>Template-based models offer traceability</vt:lpstr>
      <vt:lpstr>Template-based models offer traceability</vt:lpstr>
      <vt:lpstr>Template free models may generalize better</vt:lpstr>
      <vt:lpstr>Additional features or alternative formulation may help</vt:lpstr>
      <vt:lpstr>Models are typically evaluated by top-k accuracy</vt:lpstr>
      <vt:lpstr>Almost everyone uses RDKit</vt:lpstr>
      <vt:lpstr>Almost everyone uses RDKit</vt:lpstr>
      <vt:lpstr>Other synthesis planning tasks are similar</vt:lpstr>
      <vt:lpstr>Other synthesis planning tasks are similar</vt:lpstr>
      <vt:lpstr>Many modules in ASKCOS are data-driven</vt:lpstr>
      <vt:lpstr>ASKCOS is open-source and deployable with five lines</vt:lpstr>
      <vt:lpstr>ASKCOS is microservice-based</vt:lpstr>
      <vt:lpstr>ASKCOS offers API access with auto-generated doc</vt:lpstr>
      <vt:lpstr>Templating keeps the API gateway lightweight</vt:lpstr>
      <vt:lpstr>Templating keeps the API gateway lightweight</vt:lpstr>
      <vt:lpstr>Key workflows have been abstracted away</vt:lpstr>
      <vt:lpstr>PowerPoint Presentation</vt:lpstr>
      <vt:lpstr>ASKCOS has extensive documentation</vt:lpstr>
      <vt:lpstr>Thoughts and reflections</vt:lpstr>
      <vt:lpstr>ASKCOS is actively developed and supported</vt:lpstr>
      <vt:lpstr>Thanks to our sponsors and data providers</vt:lpstr>
      <vt:lpstr>Thank you!    Try ASKCOS at askcos.mit.edu  Contact us at askcos_support@mit.edu</vt:lpstr>
      <vt:lpstr>Gabe Gomes to present virtually</vt:lpstr>
      <vt:lpstr>2:45 – 3:00 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ASKCOS refactor</dc:title>
  <cp:lastModifiedBy>Prael, Francis</cp:lastModifiedBy>
  <cp:revision>23</cp:revision>
  <dcterms:modified xsi:type="dcterms:W3CDTF">2025-04-10T11:07:03Z</dcterms:modified>
</cp:coreProperties>
</file>